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6" r:id="rId15"/>
    <p:sldId id="257" r:id="rId16"/>
    <p:sldId id="258" r:id="rId17"/>
    <p:sldId id="259" r:id="rId18"/>
    <p:sldId id="274" r:id="rId19"/>
    <p:sldId id="275" r:id="rId20"/>
    <p:sldId id="277" r:id="rId21"/>
    <p:sldId id="276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5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6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5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amble, 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6573700"/>
            <a:ext cx="12192000" cy="284301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>
              <a:solidFill>
                <a:sysClr val="windowText" lastClr="000000"/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5187" y="6580834"/>
            <a:ext cx="2844800" cy="277167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</a:defRPr>
            </a:lvl1pPr>
          </a:lstStyle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80834"/>
            <a:ext cx="3860800" cy="277167"/>
          </a:xfrm>
          <a:prstGeom prst="rect">
            <a:avLst/>
          </a:prstGeom>
        </p:spPr>
        <p:txBody>
          <a:bodyPr/>
          <a:lstStyle>
            <a:lvl1pPr algn="ctr">
              <a:defRPr sz="8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80834"/>
            <a:ext cx="2844800" cy="277167"/>
          </a:xfrm>
          <a:prstGeom prst="rect">
            <a:avLst/>
          </a:prstGeom>
        </p:spPr>
        <p:txBody>
          <a:bodyPr/>
          <a:lstStyle>
            <a:lvl1pPr algn="r">
              <a:defRPr sz="8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5187" y="818671"/>
            <a:ext cx="10957213" cy="89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5200"/>
              </a:lnSpc>
              <a:defRPr sz="4800" b="1" kern="9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  <a:endParaRPr lang="sv-SE" noProof="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187" y="1709854"/>
            <a:ext cx="10957213" cy="4640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67" baseline="0">
                <a:solidFill>
                  <a:schemeClr val="tx1"/>
                </a:solidFill>
              </a:defRPr>
            </a:lvl1pPr>
            <a:lvl2pPr>
              <a:defRPr sz="2933" baseline="0">
                <a:solidFill>
                  <a:schemeClr val="tx1"/>
                </a:solidFill>
              </a:defRPr>
            </a:lvl2pPr>
            <a:lvl3pPr>
              <a:defRPr sz="2400" baseline="0">
                <a:solidFill>
                  <a:schemeClr val="tx1"/>
                </a:solidFill>
              </a:defRPr>
            </a:lvl3pPr>
            <a:lvl4pPr>
              <a:defRPr sz="2133" baseline="0">
                <a:solidFill>
                  <a:schemeClr val="tx1"/>
                </a:solidFill>
              </a:defRPr>
            </a:lvl4pPr>
            <a:lvl5pPr>
              <a:defRPr sz="1867" baseline="0">
                <a:solidFill>
                  <a:schemeClr val="tx1"/>
                </a:solidFill>
              </a:defRPr>
            </a:lvl5pPr>
            <a:lvl6pPr>
              <a:defRPr sz="1467" baseline="0"/>
            </a:lvl6pPr>
          </a:lstStyle>
          <a:p>
            <a:pPr lvl="0"/>
            <a:r>
              <a:rPr lang="en-GB" noProof="0" dirty="0"/>
              <a:t>Preamble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333" baseline="0" noProof="0" dirty="0"/>
              <a:t>Sixth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3303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6573700"/>
            <a:ext cx="12192000" cy="284301"/>
          </a:xfrm>
          <a:prstGeom prst="rect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n-US" sz="24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5187" y="6580834"/>
            <a:ext cx="2844800" cy="277167"/>
          </a:xfrm>
          <a:prstGeom prst="rect">
            <a:avLst/>
          </a:prstGeom>
        </p:spPr>
        <p:txBody>
          <a:bodyPr/>
          <a:lstStyle>
            <a:lvl1pPr>
              <a:defRPr sz="800" baseline="0">
                <a:solidFill>
                  <a:schemeClr val="bg1"/>
                </a:solidFill>
              </a:defRPr>
            </a:lvl1pPr>
          </a:lstStyle>
          <a:p>
            <a:fld id="{87546AEB-71F4-CD49-AD98-46653C446DDE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580834"/>
            <a:ext cx="3860800" cy="277167"/>
          </a:xfrm>
          <a:prstGeom prst="rect">
            <a:avLst/>
          </a:prstGeom>
        </p:spPr>
        <p:txBody>
          <a:bodyPr/>
          <a:lstStyle>
            <a:lvl1pPr algn="ctr">
              <a:defRPr sz="800" baseline="0">
                <a:solidFill>
                  <a:srgbClr val="FFFFFF"/>
                </a:solidFill>
              </a:defRPr>
            </a:lvl1pPr>
          </a:lstStyle>
          <a:p>
            <a:r>
              <a:rPr lang="en-GB" noProof="0" dirty="0"/>
              <a:t>Chalmers University of Technology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580834"/>
            <a:ext cx="2844800" cy="277167"/>
          </a:xfrm>
          <a:prstGeom prst="rect">
            <a:avLst/>
          </a:prstGeom>
        </p:spPr>
        <p:txBody>
          <a:bodyPr/>
          <a:lstStyle>
            <a:lvl1pPr algn="r">
              <a:defRPr sz="800" baseline="0">
                <a:solidFill>
                  <a:schemeClr val="bg1"/>
                </a:solidFill>
              </a:defRPr>
            </a:lvl1pPr>
          </a:lstStyle>
          <a:p>
            <a:fld id="{344E8EA3-C3DD-5544-8A1C-EA00A1673D37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5187" y="818671"/>
            <a:ext cx="10957213" cy="891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5200"/>
              </a:lnSpc>
              <a:defRPr sz="4800" b="1" kern="900" cap="all" spc="-200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5187" y="1709854"/>
            <a:ext cx="10957213" cy="4640321"/>
          </a:xfrm>
          <a:prstGeom prst="rect">
            <a:avLst/>
          </a:prstGeom>
        </p:spPr>
        <p:txBody>
          <a:bodyPr/>
          <a:lstStyle>
            <a:lvl1pPr>
              <a:defRPr sz="3467" baseline="0">
                <a:solidFill>
                  <a:schemeClr val="tx1"/>
                </a:solidFill>
              </a:defRPr>
            </a:lvl1pPr>
            <a:lvl2pPr>
              <a:defRPr sz="2933" baseline="0">
                <a:solidFill>
                  <a:schemeClr val="tx1"/>
                </a:solidFill>
              </a:defRPr>
            </a:lvl2pPr>
            <a:lvl3pPr>
              <a:defRPr sz="2400" baseline="0">
                <a:solidFill>
                  <a:schemeClr val="tx1"/>
                </a:solidFill>
              </a:defRPr>
            </a:lvl3pPr>
            <a:lvl4pPr>
              <a:defRPr sz="2133" baseline="0">
                <a:solidFill>
                  <a:schemeClr val="tx1"/>
                </a:solidFill>
              </a:defRPr>
            </a:lvl4pPr>
            <a:lvl5pPr>
              <a:defRPr sz="1867" baseline="0">
                <a:solidFill>
                  <a:schemeClr val="tx1"/>
                </a:solidFill>
              </a:defRPr>
            </a:lvl5pPr>
            <a:lvl6pPr>
              <a:defRPr sz="1467" baseline="0"/>
            </a:lvl6pPr>
          </a:lstStyle>
          <a:p>
            <a:pPr lvl="0"/>
            <a:r>
              <a:rPr lang="en-GB" noProof="0" dirty="0"/>
              <a:t>List one column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sz="1333" baseline="0" noProof="0" dirty="0"/>
              <a:t>Sixth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9303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2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4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9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0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31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8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2F8B2-7C12-435C-8C31-7F9CB075BA23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83B66-8CC1-497F-B72B-C3675BE4A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0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2.png"/><Relationship Id="rId1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C3BBF-9496-4464-9C3F-1B6A87E4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36C28-F572-4EE3-8528-E9A8CA75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B2926-C080-471D-AFA9-7BF7A5BC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9A602B-9954-400D-96C7-7EDBE211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20" y="2901471"/>
            <a:ext cx="10957213" cy="891183"/>
          </a:xfrm>
        </p:spPr>
        <p:txBody>
          <a:bodyPr/>
          <a:lstStyle/>
          <a:p>
            <a:pPr algn="ctr"/>
            <a:r>
              <a:rPr lang="sv-SE" cap="none" dirty="0" err="1"/>
              <a:t>Continuous</a:t>
            </a:r>
            <a:r>
              <a:rPr lang="sv-SE" cap="none" dirty="0"/>
              <a:t> </a:t>
            </a:r>
            <a:r>
              <a:rPr lang="sv-SE" cap="none" dirty="0" err="1"/>
              <a:t>Wave</a:t>
            </a:r>
            <a:r>
              <a:rPr lang="sv-SE" cap="none" dirty="0"/>
              <a:t> </a:t>
            </a:r>
            <a:r>
              <a:rPr lang="sv-SE" cap="none" dirty="0" err="1"/>
              <a:t>Spectroscopy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90830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5AB8C-B8F1-4B24-BD29-5C74E2A6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CB841-E543-4C37-907F-DFAF962A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CE604-C67A-4D1D-9681-9832D523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A17B0A-D26C-4C33-B43C-B5520AB7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/>
              <a:t>Readout</a:t>
            </a:r>
            <a:r>
              <a:rPr lang="sv-SE" cap="none" dirty="0"/>
              <a:t> </a:t>
            </a:r>
            <a:r>
              <a:rPr lang="sv-SE" cap="none" dirty="0" err="1"/>
              <a:t>Optimization</a:t>
            </a:r>
            <a:r>
              <a:rPr lang="sv-SE" cap="none" dirty="0"/>
              <a:t> (Round 2)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5008F70-7C75-4268-8129-F4B6C3888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187" y="1709854"/>
                <a:ext cx="5648613" cy="4640321"/>
              </a:xfrm>
            </p:spPr>
            <p:txBody>
              <a:bodyPr/>
              <a:lstStyle/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/>
                  <a:t>Resonator </a:t>
                </a:r>
                <a:r>
                  <a:rPr lang="sv-SE" sz="2667" dirty="0" err="1"/>
                  <a:t>spectroscopy</a:t>
                </a:r>
                <a:r>
                  <a:rPr lang="sv-SE" sz="2667" dirty="0"/>
                  <a:t> vs. </a:t>
                </a:r>
                <a:r>
                  <a:rPr lang="sv-SE" sz="2667" dirty="0" err="1"/>
                  <a:t>Readout</a:t>
                </a:r>
                <a:r>
                  <a:rPr lang="sv-SE" sz="2667" dirty="0"/>
                  <a:t> State</a:t>
                </a:r>
              </a:p>
              <a:p>
                <a:pPr marL="1600160" lvl="1" indent="-685783"/>
                <a:r>
                  <a:rPr lang="sv-SE" sz="2133" dirty="0" err="1"/>
                  <a:t>Maximize</a:t>
                </a:r>
                <a:r>
                  <a:rPr lang="sv-SE" sz="2133" dirty="0"/>
                  <a:t> SNR </a:t>
                </a:r>
                <a:r>
                  <a:rPr lang="sv-SE" sz="2133" dirty="0" err="1"/>
                  <a:t>using</a:t>
                </a:r>
                <a:r>
                  <a:rPr lang="sv-SE" sz="2133" dirty="0"/>
                  <a:t> </a:t>
                </a:r>
                <a:r>
                  <a:rPr lang="sv-SE" sz="2133" dirty="0" err="1"/>
                  <a:t>triangular</a:t>
                </a:r>
                <a:r>
                  <a:rPr lang="sv-SE" sz="2133" dirty="0"/>
                  <a:t> area (</a:t>
                </a:r>
                <a:r>
                  <a:rPr lang="sv-SE" sz="2133" dirty="0" err="1"/>
                  <a:t>Heron’s</a:t>
                </a:r>
                <a:r>
                  <a:rPr lang="sv-SE" sz="2133" dirty="0"/>
                  <a:t> </a:t>
                </a:r>
                <a:r>
                  <a:rPr lang="sv-SE" sz="2133" dirty="0" err="1"/>
                  <a:t>formula</a:t>
                </a:r>
                <a:r>
                  <a:rPr lang="sv-SE" sz="2133" dirty="0"/>
                  <a:t>)</a:t>
                </a:r>
              </a:p>
              <a:p>
                <a:pPr marL="1600160" lvl="1" indent="-685783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sv-SE" sz="2133" dirty="0"/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/>
                  <a:t>Proper </a:t>
                </a:r>
                <a:r>
                  <a:rPr lang="sv-SE" sz="2667" dirty="0" err="1"/>
                  <a:t>Optimization</a:t>
                </a:r>
                <a:r>
                  <a:rPr lang="sv-SE" sz="2667" dirty="0"/>
                  <a:t> </a:t>
                </a:r>
                <a:r>
                  <a:rPr lang="sv-SE" sz="2667" dirty="0" err="1"/>
                  <a:t>of</a:t>
                </a:r>
                <a:r>
                  <a:rPr lang="sv-SE" sz="2667" dirty="0"/>
                  <a:t> </a:t>
                </a:r>
                <a:r>
                  <a:rPr lang="sv-SE" sz="2667" dirty="0" err="1"/>
                  <a:t>readout</a:t>
                </a:r>
                <a:r>
                  <a:rPr lang="sv-SE" sz="2667" dirty="0"/>
                  <a:t> </a:t>
                </a:r>
                <a:r>
                  <a:rPr lang="sv-SE" sz="2667" dirty="0" err="1"/>
                  <a:t>pulse</a:t>
                </a:r>
                <a:r>
                  <a:rPr lang="sv-SE" sz="2667" dirty="0"/>
                  <a:t>, integration </a:t>
                </a:r>
                <a:r>
                  <a:rPr lang="sv-SE" sz="2667" dirty="0" err="1"/>
                  <a:t>time</a:t>
                </a:r>
                <a:r>
                  <a:rPr lang="sv-SE" sz="2667" dirty="0"/>
                  <a:t>, </a:t>
                </a:r>
                <a:r>
                  <a:rPr lang="sv-SE" sz="2667" dirty="0" err="1"/>
                  <a:t>matched</a:t>
                </a:r>
                <a:r>
                  <a:rPr lang="sv-SE" sz="2667" dirty="0"/>
                  <a:t> filters, IQ mixers, etc...</a:t>
                </a:r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 err="1"/>
                  <a:t>Characterize</a:t>
                </a:r>
                <a:r>
                  <a:rPr lang="sv-SE" sz="2667" dirty="0"/>
                  <a:t> </a:t>
                </a:r>
                <a:r>
                  <a:rPr lang="sv-SE" sz="2667" dirty="0" err="1"/>
                  <a:t>Confusion</a:t>
                </a:r>
                <a:r>
                  <a:rPr lang="sv-SE" sz="2667" dirty="0"/>
                  <a:t> Matrix on 0,1 </a:t>
                </a:r>
                <a:r>
                  <a:rPr lang="sv-SE" sz="2667" dirty="0" err="1"/>
                  <a:t>subspace</a:t>
                </a:r>
                <a:r>
                  <a:rPr lang="sv-SE" sz="2667" dirty="0"/>
                  <a:t> and 0,1,2</a:t>
                </a:r>
              </a:p>
              <a:p>
                <a:pPr lvl="1" indent="0">
                  <a:buNone/>
                </a:pPr>
                <a:endParaRPr lang="en-US" sz="2133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5008F70-7C75-4268-8129-F4B6C3888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187" y="1709854"/>
                <a:ext cx="5648613" cy="4640321"/>
              </a:xfrm>
              <a:blipFill>
                <a:blip r:embed="rId2"/>
                <a:stretch>
                  <a:fillRect l="-2160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F6B3181-7807-426B-9A23-1CD0EBBAF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08" y="1709854"/>
            <a:ext cx="2990185" cy="190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DDC8A-5A59-4CCD-AB73-BDC230C8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646" y="2601037"/>
            <a:ext cx="2990189" cy="19054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B0F30C-572C-42A1-B7D2-A2482E00AC27}"/>
              </a:ext>
            </a:extLst>
          </p:cNvPr>
          <p:cNvCxnSpPr/>
          <p:nvPr/>
        </p:nvCxnSpPr>
        <p:spPr>
          <a:xfrm>
            <a:off x="9719734" y="3251200"/>
            <a:ext cx="1032933" cy="558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CA0463-BD0A-42D1-908E-FE8D9809ADD6}"/>
              </a:ext>
            </a:extLst>
          </p:cNvPr>
          <p:cNvCxnSpPr>
            <a:cxnSpLocks/>
          </p:cNvCxnSpPr>
          <p:nvPr/>
        </p:nvCxnSpPr>
        <p:spPr>
          <a:xfrm flipV="1">
            <a:off x="9719734" y="3141133"/>
            <a:ext cx="1097492" cy="1100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9495EC-19D4-4A91-B64B-92D6EDC73B95}"/>
              </a:ext>
            </a:extLst>
          </p:cNvPr>
          <p:cNvCxnSpPr>
            <a:cxnSpLocks/>
          </p:cNvCxnSpPr>
          <p:nvPr/>
        </p:nvCxnSpPr>
        <p:spPr>
          <a:xfrm flipH="1">
            <a:off x="10752667" y="3141133"/>
            <a:ext cx="64559" cy="66886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hart, treemap chart&#10;&#10;Description automatically generated">
            <a:extLst>
              <a:ext uri="{FF2B5EF4-FFF2-40B4-BE49-F238E27FC236}">
                <a16:creationId xmlns:a16="http://schemas.microsoft.com/office/drawing/2014/main" id="{0570A7EC-C16D-4EB8-BDA2-1C2631DAD4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50" t="4226" r="28333" b="8713"/>
          <a:stretch/>
        </p:blipFill>
        <p:spPr>
          <a:xfrm>
            <a:off x="6111656" y="3885766"/>
            <a:ext cx="2625944" cy="25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1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2742A-1027-463E-829D-B10FEEC3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63BA3-932D-4A92-A881-C6AFAF09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DE9FD-BF82-4544-A477-4A558E134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363F50-C26A-48D5-A497-A702518D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/>
              <a:t>DRAG </a:t>
            </a:r>
            <a:r>
              <a:rPr lang="sv-SE" cap="none" dirty="0" err="1"/>
              <a:t>Optimization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F6A19FF-7E69-42B1-B8BE-CBF945FF6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187" y="1709854"/>
                <a:ext cx="6354733" cy="4640321"/>
              </a:xfrm>
            </p:spPr>
            <p:txBody>
              <a:bodyPr/>
              <a:lstStyle/>
              <a:p>
                <a:r>
                  <a:rPr lang="sv-SE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sv-SE" sz="320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sv-SE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sv-SE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sv-SE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v-SE" sz="32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acc>
                        <m:r>
                          <a:rPr lang="sv-SE" sz="320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v-SE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sv-SE" sz="32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sv-SE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sv-SE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sv-SE" sz="3200" i="1"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e>
                                  <m:sup>
                                    <m:r>
                                      <a:rPr lang="sv-SE" sz="3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  <m:acc>
                          <m:accPr>
                            <m:chr m:val="̇"/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sv-SE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d>
                          <m:dPr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sv-SE" sz="320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acc>
                          <m:accPr>
                            <m:chr m:val="̂"/>
                            <m:ctrlPr>
                              <a:rPr lang="sv-SE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sv-SE" sz="3200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sv-SE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sv-SE" sz="32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𝜋𝛿</m:t>
                        </m:r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𝑓𝑡</m:t>
                        </m:r>
                      </m:sup>
                    </m:sSup>
                  </m:oMath>
                </a14:m>
                <a:endParaRPr lang="sv-SE" sz="3200" dirty="0"/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 err="1"/>
                  <a:t>Phase</a:t>
                </a:r>
                <a:r>
                  <a:rPr lang="sv-SE" sz="2667" dirty="0"/>
                  <a:t> &amp; </a:t>
                </a:r>
                <a:r>
                  <a:rPr lang="sv-SE" sz="2667" dirty="0" err="1"/>
                  <a:t>Leakage</a:t>
                </a:r>
                <a:r>
                  <a:rPr lang="sv-SE" sz="2667" dirty="0"/>
                  <a:t>, </a:t>
                </a:r>
                <a14:m>
                  <m:oMath xmlns:m="http://schemas.openxmlformats.org/officeDocument/2006/math">
                    <m:r>
                      <a:rPr lang="sv-SE" sz="2667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sv-SE" sz="2667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v-SE" sz="2667" i="1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sv-SE" sz="2667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sv-SE" sz="266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sv-SE" sz="2667" dirty="0"/>
              </a:p>
              <a:p>
                <a:pPr marL="1371566" lvl="1" indent="-457189"/>
                <a:r>
                  <a:rPr lang="en-US" sz="2133" dirty="0"/>
                  <a:t>Error Amplification on dynamical detuning vs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133" dirty="0"/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/>
                  <a:t>Rabi Refined</a:t>
                </a:r>
              </a:p>
              <a:p>
                <a:pPr marL="1523962" lvl="1" indent="-609585"/>
                <a:r>
                  <a:rPr lang="en-US" sz="2133" dirty="0"/>
                  <a:t>Error amplification on |A|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/>
                  <a:t>Leakage RB</a:t>
                </a:r>
              </a:p>
              <a:p>
                <a:pPr marL="1523962" lvl="1" indent="-609585"/>
                <a:r>
                  <a:rPr lang="en-US" sz="2133" dirty="0"/>
                  <a:t>RB vs. optimal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133" dirty="0"/>
                  <a:t> pair</a:t>
                </a:r>
              </a:p>
              <a:p>
                <a:pPr marL="1523962" lvl="1" indent="-609585"/>
                <a:r>
                  <a:rPr lang="en-US" sz="2133" dirty="0"/>
                  <a:t>Minimize leakage rate of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133" dirty="0"/>
                  <a:t> state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F6A19FF-7E69-42B1-B8BE-CBF945FF6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187" y="1709854"/>
                <a:ext cx="6354733" cy="4640321"/>
              </a:xfrm>
              <a:blipFill>
                <a:blip r:embed="rId2"/>
                <a:stretch>
                  <a:fillRect l="-1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31C705A-B1F6-4874-AA19-3CABF273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510790"/>
            <a:ext cx="2567940" cy="13140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971B42-A78B-4D5E-A152-DB89304F59DF}"/>
              </a:ext>
            </a:extLst>
          </p:cNvPr>
          <p:cNvSpPr/>
          <p:nvPr/>
        </p:nvSpPr>
        <p:spPr>
          <a:xfrm>
            <a:off x="5892800" y="4105533"/>
            <a:ext cx="883920" cy="7315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C0347F0D-02EE-4FD2-83A7-CE9D2DA8E07E}"/>
              </a:ext>
            </a:extLst>
          </p:cNvPr>
          <p:cNvSpPr/>
          <p:nvPr/>
        </p:nvSpPr>
        <p:spPr>
          <a:xfrm>
            <a:off x="5537200" y="4030013"/>
            <a:ext cx="243840" cy="88742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9626A4A-C0D8-4841-8915-95D659FEEDC4}"/>
              </a:ext>
            </a:extLst>
          </p:cNvPr>
          <p:cNvSpPr/>
          <p:nvPr/>
        </p:nvSpPr>
        <p:spPr>
          <a:xfrm rot="10800000">
            <a:off x="6837680" y="4022180"/>
            <a:ext cx="243840" cy="88742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C9C06C-2163-4B9C-B638-F7AD9C384282}"/>
                  </a:ext>
                </a:extLst>
              </p:cNvPr>
              <p:cNvSpPr txBox="1"/>
              <p:nvPr/>
            </p:nvSpPr>
            <p:spPr>
              <a:xfrm>
                <a:off x="6047957" y="4105534"/>
                <a:ext cx="55976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3200" b="1" i="1"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C9C06C-2163-4B9C-B638-F7AD9C38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957" y="4105534"/>
                <a:ext cx="55976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4C0208-7CDB-4717-B349-345B4901B232}"/>
                  </a:ext>
                </a:extLst>
              </p:cNvPr>
              <p:cNvSpPr txBox="1"/>
              <p:nvPr/>
            </p:nvSpPr>
            <p:spPr>
              <a:xfrm>
                <a:off x="7027182" y="3846453"/>
                <a:ext cx="10381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4C0208-7CDB-4717-B349-345B4901B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82" y="3846453"/>
                <a:ext cx="1038168" cy="369332"/>
              </a:xfrm>
              <a:prstGeom prst="rect">
                <a:avLst/>
              </a:prstGeom>
              <a:blipFill>
                <a:blip r:embed="rId5"/>
                <a:stretch>
                  <a:fillRect l="-7059" r="-647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2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DEDEC-023B-4FD5-B7D7-02025EEF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51D080-9581-4A61-95A0-AFE0F4682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E301E-43FD-4267-87E0-E416BBDE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EA3636-A22C-4C92-A2F0-42E87CD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cap="none" dirty="0" err="1"/>
              <a:t>Verification</a:t>
            </a:r>
            <a:r>
              <a:rPr lang="sv-SE" cap="none" dirty="0"/>
              <a:t> </a:t>
            </a:r>
            <a:r>
              <a:rPr lang="sv-SE" cap="none" dirty="0" err="1"/>
              <a:t>of</a:t>
            </a:r>
            <a:r>
              <a:rPr lang="sv-SE" cap="none" dirty="0"/>
              <a:t> </a:t>
            </a:r>
            <a:r>
              <a:rPr lang="sv-SE" cap="none" dirty="0" err="1"/>
              <a:t>Performance</a:t>
            </a:r>
            <a:r>
              <a:rPr lang="sv-SE" cap="none" dirty="0"/>
              <a:t> (RB)</a:t>
            </a:r>
            <a:endParaRPr lang="en-US" cap="non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99EBD-5F6B-48CF-B1A2-684239AD3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Arial" panose="020B0604020202020204" pitchFamily="34" charset="0"/>
              <a:buChar char="•"/>
            </a:pPr>
            <a:r>
              <a:rPr lang="sv-SE" sz="2667" dirty="0" err="1"/>
              <a:t>Want</a:t>
            </a:r>
            <a:r>
              <a:rPr lang="sv-SE" sz="2667" dirty="0"/>
              <a:t> to </a:t>
            </a:r>
            <a:r>
              <a:rPr lang="sv-SE" sz="2667" dirty="0" err="1"/>
              <a:t>quantify</a:t>
            </a:r>
            <a:r>
              <a:rPr lang="sv-SE" sz="2667" dirty="0"/>
              <a:t> the </a:t>
            </a:r>
            <a:r>
              <a:rPr lang="sv-SE" sz="2667" dirty="0" err="1"/>
              <a:t>errors</a:t>
            </a:r>
            <a:r>
              <a:rPr lang="sv-SE" sz="2667" dirty="0"/>
              <a:t> </a:t>
            </a:r>
            <a:r>
              <a:rPr lang="sv-SE" sz="2667" dirty="0" err="1"/>
              <a:t>associated</a:t>
            </a:r>
            <a:r>
              <a:rPr lang="sv-SE" sz="2667" dirty="0"/>
              <a:t> </a:t>
            </a:r>
            <a:r>
              <a:rPr lang="sv-SE" sz="2667" dirty="0" err="1"/>
              <a:t>with</a:t>
            </a:r>
            <a:r>
              <a:rPr lang="sv-SE" sz="2667" dirty="0"/>
              <a:t> </a:t>
            </a:r>
            <a:r>
              <a:rPr lang="sv-SE" sz="2667" dirty="0" err="1"/>
              <a:t>our</a:t>
            </a:r>
            <a:r>
              <a:rPr lang="sv-SE" sz="2667" dirty="0"/>
              <a:t> </a:t>
            </a:r>
            <a:r>
              <a:rPr lang="sv-SE" sz="2667" dirty="0" err="1"/>
              <a:t>tuned</a:t>
            </a:r>
            <a:r>
              <a:rPr lang="sv-SE" sz="2667" dirty="0"/>
              <a:t> </a:t>
            </a:r>
            <a:r>
              <a:rPr lang="sv-SE" sz="2667" dirty="0" err="1"/>
              <a:t>up</a:t>
            </a:r>
            <a:r>
              <a:rPr lang="sv-SE" sz="2667" dirty="0"/>
              <a:t> gates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sv-SE" sz="2667" dirty="0" err="1"/>
              <a:t>Apply</a:t>
            </a:r>
            <a:r>
              <a:rPr lang="sv-SE" sz="2667" dirty="0"/>
              <a:t> a </a:t>
            </a:r>
            <a:r>
              <a:rPr lang="sv-SE" sz="2667" dirty="0" err="1"/>
              <a:t>protocol</a:t>
            </a:r>
            <a:r>
              <a:rPr lang="sv-SE" sz="2667" dirty="0"/>
              <a:t> </a:t>
            </a:r>
            <a:r>
              <a:rPr lang="sv-SE" sz="2667" dirty="0" err="1"/>
              <a:t>called</a:t>
            </a:r>
            <a:r>
              <a:rPr lang="sv-SE" sz="2667" dirty="0"/>
              <a:t> </a:t>
            </a:r>
            <a:r>
              <a:rPr lang="sv-SE" sz="2667" dirty="0" err="1"/>
              <a:t>Randomized</a:t>
            </a:r>
            <a:r>
              <a:rPr lang="sv-SE" sz="2667" dirty="0"/>
              <a:t> Benchmarking (RB)</a:t>
            </a:r>
          </a:p>
          <a:p>
            <a:pPr marL="609585" indent="-609585">
              <a:buFont typeface="Arial" panose="020B0604020202020204" pitchFamily="34" charset="0"/>
              <a:buChar char="•"/>
            </a:pPr>
            <a:r>
              <a:rPr lang="sv-SE" sz="2667" dirty="0" err="1"/>
              <a:t>Finds</a:t>
            </a:r>
            <a:r>
              <a:rPr lang="sv-SE" sz="2667" dirty="0"/>
              <a:t> </a:t>
            </a:r>
            <a:r>
              <a:rPr lang="sv-SE" sz="2667" dirty="0" err="1"/>
              <a:t>us</a:t>
            </a:r>
            <a:r>
              <a:rPr lang="sv-SE" sz="2667" dirty="0"/>
              <a:t> the </a:t>
            </a:r>
            <a:r>
              <a:rPr lang="sv-SE" sz="2667" dirty="0" err="1"/>
              <a:t>average</a:t>
            </a:r>
            <a:r>
              <a:rPr lang="sv-SE" sz="2667" dirty="0"/>
              <a:t> </a:t>
            </a:r>
            <a:r>
              <a:rPr lang="sv-SE" sz="2667" dirty="0" err="1"/>
              <a:t>error</a:t>
            </a:r>
            <a:r>
              <a:rPr lang="sv-SE" sz="2667" dirty="0"/>
              <a:t> per 1-Qubit operation</a:t>
            </a:r>
          </a:p>
          <a:p>
            <a:pPr marL="609585" indent="-609585">
              <a:buFont typeface="+mj-lt"/>
              <a:buAutoNum type="arabicPeriod"/>
            </a:pPr>
            <a:r>
              <a:rPr lang="sv-SE" sz="2667" dirty="0" err="1"/>
              <a:t>Randomly</a:t>
            </a:r>
            <a:r>
              <a:rPr lang="sv-SE" sz="2667" dirty="0"/>
              <a:t> </a:t>
            </a:r>
            <a:r>
              <a:rPr lang="sv-SE" sz="2667" dirty="0" err="1"/>
              <a:t>select</a:t>
            </a:r>
            <a:r>
              <a:rPr lang="sv-SE" sz="2667" dirty="0"/>
              <a:t> a </a:t>
            </a:r>
            <a:r>
              <a:rPr lang="sv-SE" sz="2667" dirty="0" err="1"/>
              <a:t>sequence</a:t>
            </a:r>
            <a:r>
              <a:rPr lang="sv-SE" sz="2667" dirty="0"/>
              <a:t> </a:t>
            </a:r>
            <a:r>
              <a:rPr lang="sv-SE" sz="2667" dirty="0" err="1"/>
              <a:t>of</a:t>
            </a:r>
            <a:r>
              <a:rPr lang="sv-SE" sz="2667" dirty="0"/>
              <a:t> gates </a:t>
            </a:r>
            <a:r>
              <a:rPr lang="sv-SE" sz="2667" dirty="0" err="1"/>
              <a:t>of</a:t>
            </a:r>
            <a:r>
              <a:rPr lang="sv-SE" sz="2667" dirty="0"/>
              <a:t> </a:t>
            </a:r>
            <a:r>
              <a:rPr lang="sv-SE" sz="2667" dirty="0" err="1"/>
              <a:t>depth</a:t>
            </a:r>
            <a:r>
              <a:rPr lang="sv-SE" sz="2667" dirty="0"/>
              <a:t>, </a:t>
            </a:r>
            <a:r>
              <a:rPr lang="sv-SE" sz="2667" i="1" dirty="0"/>
              <a:t>m</a:t>
            </a:r>
          </a:p>
          <a:p>
            <a:pPr marL="609585" indent="-609585">
              <a:buFont typeface="+mj-lt"/>
              <a:buAutoNum type="arabicPeriod"/>
            </a:pPr>
            <a:r>
              <a:rPr lang="sv-SE" sz="2667" dirty="0" err="1"/>
              <a:t>Find</a:t>
            </a:r>
            <a:r>
              <a:rPr lang="sv-SE" sz="2667" dirty="0"/>
              <a:t> the gate </a:t>
            </a:r>
            <a:r>
              <a:rPr lang="sv-SE" sz="2667" dirty="0" err="1"/>
              <a:t>which</a:t>
            </a:r>
            <a:r>
              <a:rPr lang="sv-SE" sz="2667" dirty="0"/>
              <a:t> </a:t>
            </a:r>
            <a:r>
              <a:rPr lang="sv-SE" sz="2667" dirty="0" err="1"/>
              <a:t>inverts</a:t>
            </a:r>
            <a:r>
              <a:rPr lang="sv-SE" sz="2667" dirty="0"/>
              <a:t> the </a:t>
            </a:r>
            <a:r>
              <a:rPr lang="sv-SE" sz="2667" i="1" dirty="0"/>
              <a:t>m-</a:t>
            </a:r>
            <a:r>
              <a:rPr lang="sv-SE" sz="2667" dirty="0" err="1"/>
              <a:t>depth</a:t>
            </a:r>
            <a:r>
              <a:rPr lang="sv-SE" sz="2667" dirty="0"/>
              <a:t> </a:t>
            </a:r>
            <a:r>
              <a:rPr lang="sv-SE" sz="2667" dirty="0" err="1"/>
              <a:t>sequence</a:t>
            </a:r>
            <a:endParaRPr lang="sv-SE" sz="2667" dirty="0"/>
          </a:p>
          <a:p>
            <a:pPr marL="609585" indent="-609585">
              <a:buFont typeface="+mj-lt"/>
              <a:buAutoNum type="arabicPeriod"/>
            </a:pPr>
            <a:r>
              <a:rPr lang="sv-SE" sz="2667" dirty="0" err="1"/>
              <a:t>Repeat</a:t>
            </a:r>
            <a:r>
              <a:rPr lang="sv-SE" sz="2667" dirty="0"/>
              <a:t> </a:t>
            </a:r>
            <a:r>
              <a:rPr lang="sv-SE" sz="2667" dirty="0" err="1"/>
              <a:t>this</a:t>
            </a:r>
            <a:r>
              <a:rPr lang="sv-SE" sz="2667" dirty="0"/>
              <a:t> </a:t>
            </a:r>
            <a:r>
              <a:rPr lang="sv-SE" sz="2667" i="1" dirty="0"/>
              <a:t>k </a:t>
            </a:r>
            <a:r>
              <a:rPr lang="sv-SE" sz="2667" dirty="0" err="1"/>
              <a:t>times</a:t>
            </a:r>
            <a:r>
              <a:rPr lang="sv-SE" sz="2667" dirty="0"/>
              <a:t> and </a:t>
            </a:r>
            <a:r>
              <a:rPr lang="sv-SE" sz="2667" dirty="0" err="1"/>
              <a:t>average</a:t>
            </a:r>
            <a:r>
              <a:rPr lang="sv-SE" sz="2667" dirty="0"/>
              <a:t> the </a:t>
            </a:r>
            <a:r>
              <a:rPr lang="sv-SE" sz="2667" dirty="0" err="1"/>
              <a:t>results</a:t>
            </a:r>
            <a:endParaRPr lang="sv-SE" sz="2667" dirty="0"/>
          </a:p>
          <a:p>
            <a:pPr marL="609585" indent="-609585">
              <a:buFont typeface="+mj-lt"/>
              <a:buAutoNum type="arabicPeriod"/>
            </a:pPr>
            <a:r>
              <a:rPr lang="sv-SE" sz="2667" dirty="0"/>
              <a:t>Fit the </a:t>
            </a:r>
            <a:r>
              <a:rPr lang="sv-SE" sz="2667" dirty="0" err="1"/>
              <a:t>average</a:t>
            </a:r>
            <a:r>
              <a:rPr lang="sv-SE" sz="2667" dirty="0"/>
              <a:t> </a:t>
            </a:r>
            <a:r>
              <a:rPr lang="sv-SE" sz="2667" dirty="0" err="1"/>
              <a:t>decay</a:t>
            </a:r>
            <a:r>
              <a:rPr lang="sv-SE" sz="2667" dirty="0"/>
              <a:t> and </a:t>
            </a:r>
            <a:r>
              <a:rPr lang="sv-SE" sz="2667" dirty="0" err="1"/>
              <a:t>extract</a:t>
            </a:r>
            <a:r>
              <a:rPr lang="sv-SE" sz="2667" dirty="0"/>
              <a:t> the </a:t>
            </a:r>
            <a:r>
              <a:rPr lang="sv-SE" sz="2667" dirty="0" err="1"/>
              <a:t>error</a:t>
            </a:r>
            <a:r>
              <a:rPr lang="sv-SE" sz="2667" dirty="0"/>
              <a:t> per gate</a:t>
            </a:r>
            <a:endParaRPr lang="en-US" sz="266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B19-AEEB-487F-BD38-698EFBD49A78}"/>
              </a:ext>
            </a:extLst>
          </p:cNvPr>
          <p:cNvGrpSpPr/>
          <p:nvPr/>
        </p:nvGrpSpPr>
        <p:grpSpPr>
          <a:xfrm>
            <a:off x="8384191" y="5485591"/>
            <a:ext cx="2990125" cy="951387"/>
            <a:chOff x="2589695" y="2118480"/>
            <a:chExt cx="2355056" cy="796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CFCAC1-7DF4-439B-BD8F-962AEAF012DF}"/>
                    </a:ext>
                  </a:extLst>
                </p:cNvPr>
                <p:cNvSpPr/>
                <p:nvPr/>
              </p:nvSpPr>
              <p:spPr>
                <a:xfrm>
                  <a:off x="3070860" y="2407920"/>
                  <a:ext cx="434340" cy="39624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sz="4267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sv-SE" sz="4267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076848D-DCEF-4672-AB2E-E29AD2E771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860" y="2407920"/>
                  <a:ext cx="434340" cy="3962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B9C6FC-D8C2-4208-980F-DAA3F316C1FB}"/>
                    </a:ext>
                  </a:extLst>
                </p:cNvPr>
                <p:cNvSpPr txBox="1"/>
                <p:nvPr/>
              </p:nvSpPr>
              <p:spPr>
                <a:xfrm>
                  <a:off x="3141267" y="2452151"/>
                  <a:ext cx="320484" cy="3434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667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667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𝓒</m:t>
                            </m:r>
                          </m:e>
                          <m:sub>
                            <m:r>
                              <a:rPr lang="sv-SE" sz="2667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sv-SE" sz="2667" b="1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B9C6FC-D8C2-4208-980F-DAA3F316C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267" y="2452151"/>
                  <a:ext cx="320484" cy="3434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Double Brace 11">
              <a:extLst>
                <a:ext uri="{FF2B5EF4-FFF2-40B4-BE49-F238E27FC236}">
                  <a16:creationId xmlns:a16="http://schemas.microsoft.com/office/drawing/2014/main" id="{209E0E5F-7F38-4569-A9C8-DCFFE2747FBE}"/>
                </a:ext>
              </a:extLst>
            </p:cNvPr>
            <p:cNvSpPr/>
            <p:nvPr/>
          </p:nvSpPr>
          <p:spPr>
            <a:xfrm>
              <a:off x="2937510" y="2312680"/>
              <a:ext cx="701040" cy="601958"/>
            </a:xfrm>
            <a:prstGeom prst="bracePair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2AF05A7-C1AE-42F7-8949-F4B0A0C4696B}"/>
                    </a:ext>
                  </a:extLst>
                </p:cNvPr>
                <p:cNvSpPr/>
                <p:nvPr/>
              </p:nvSpPr>
              <p:spPr>
                <a:xfrm>
                  <a:off x="3889856" y="2415539"/>
                  <a:ext cx="434340" cy="39624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sz="4267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sv-SE" sz="4267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2627CCF-EC8C-43BB-B7E7-A4A563259D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856" y="2415539"/>
                  <a:ext cx="434340" cy="3962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sv-S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3CAEC9-0C86-46C3-A79A-1FE6613AAD43}"/>
                    </a:ext>
                  </a:extLst>
                </p:cNvPr>
                <p:cNvSpPr txBox="1"/>
                <p:nvPr/>
              </p:nvSpPr>
              <p:spPr>
                <a:xfrm>
                  <a:off x="3565733" y="2118480"/>
                  <a:ext cx="233470" cy="2746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sv-SE" sz="2133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3CAEC9-0C86-46C3-A79A-1FE6613AA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5733" y="2118480"/>
                  <a:ext cx="233470" cy="274677"/>
                </a:xfrm>
                <a:prstGeom prst="rect">
                  <a:avLst/>
                </a:prstGeom>
                <a:blipFill>
                  <a:blip r:embed="rId5"/>
                  <a:stretch>
                    <a:fillRect l="-12500" r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D84A5E-E6F5-467B-8180-12D5A7AD2AEB}"/>
                </a:ext>
              </a:extLst>
            </p:cNvPr>
            <p:cNvCxnSpPr>
              <a:stCxn id="12" idx="3"/>
              <a:endCxn id="14" idx="1"/>
            </p:cNvCxnSpPr>
            <p:nvPr/>
          </p:nvCxnSpPr>
          <p:spPr>
            <a:xfrm>
              <a:off x="3638550" y="2613659"/>
              <a:ext cx="251306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4EC338-36C8-4A0E-B52B-3167ED31FC7D}"/>
                    </a:ext>
                  </a:extLst>
                </p:cNvPr>
                <p:cNvSpPr txBox="1"/>
                <p:nvPr/>
              </p:nvSpPr>
              <p:spPr>
                <a:xfrm>
                  <a:off x="3889856" y="2465627"/>
                  <a:ext cx="456990" cy="316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sv-SE" sz="240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v-SE" sz="240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𝓒</m:t>
                            </m:r>
                          </m:e>
                          <m:sup>
                            <m:r>
                              <a:rPr lang="sv-SE" sz="240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sv-SE" sz="2400" b="1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sv-SE" sz="2400" b="1" dirty="0">
                    <a:solidFill>
                      <a:schemeClr val="tx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44EC338-36C8-4A0E-B52B-3167ED31FC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856" y="2465627"/>
                  <a:ext cx="456990" cy="316047"/>
                </a:xfrm>
                <a:prstGeom prst="rect">
                  <a:avLst/>
                </a:prstGeom>
                <a:blipFill>
                  <a:blip r:embed="rId6"/>
                  <a:stretch>
                    <a:fillRect l="-11579" t="-1613" r="-631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A07F8E-EB57-445C-932E-2696F0F49FF3}"/>
                </a:ext>
              </a:extLst>
            </p:cNvPr>
            <p:cNvCxnSpPr>
              <a:cxnSpLocks/>
            </p:cNvCxnSpPr>
            <p:nvPr/>
          </p:nvCxnSpPr>
          <p:spPr>
            <a:xfrm>
              <a:off x="4324196" y="2607237"/>
              <a:ext cx="180000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017549-47EA-4085-869E-CE53937426C2}"/>
                    </a:ext>
                  </a:extLst>
                </p:cNvPr>
                <p:cNvSpPr txBox="1"/>
                <p:nvPr/>
              </p:nvSpPr>
              <p:spPr>
                <a:xfrm>
                  <a:off x="2589695" y="2502164"/>
                  <a:ext cx="352249" cy="3090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v-SE" sz="2400" i="1">
                            <a:latin typeface="Cambria Math" panose="02040503050406030204" pitchFamily="18" charset="0"/>
                          </a:rPr>
                          <m:t>|0⟩</m:t>
                        </m:r>
                      </m:oMath>
                    </m:oMathPara>
                  </a14:m>
                  <a:endParaRPr lang="sv-SE" sz="2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B017549-47EA-4085-869E-CE5393742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695" y="2502164"/>
                  <a:ext cx="352249" cy="309072"/>
                </a:xfrm>
                <a:prstGeom prst="rect">
                  <a:avLst/>
                </a:prstGeom>
                <a:blipFill>
                  <a:blip r:embed="rId7"/>
                  <a:stretch>
                    <a:fillRect l="-22973" r="-24324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44E036-DC04-4588-96BC-03AA227A4311}"/>
                </a:ext>
              </a:extLst>
            </p:cNvPr>
            <p:cNvGrpSpPr/>
            <p:nvPr/>
          </p:nvGrpSpPr>
          <p:grpSpPr>
            <a:xfrm>
              <a:off x="4510411" y="2416078"/>
              <a:ext cx="434340" cy="467594"/>
              <a:chOff x="4510411" y="2416078"/>
              <a:chExt cx="434340" cy="4675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BED6C1D8-029C-40CD-A12D-25B205E741B8}"/>
                      </a:ext>
                    </a:extLst>
                  </p:cNvPr>
                  <p:cNvSpPr/>
                  <p:nvPr/>
                </p:nvSpPr>
                <p:spPr>
                  <a:xfrm>
                    <a:off x="4510411" y="2416078"/>
                    <a:ext cx="434340" cy="39624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sv-SE" sz="4267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oMath>
                      </m:oMathPara>
                    </a14:m>
                    <a:endParaRPr lang="sv-SE" sz="4267" dirty="0">
                      <a:solidFill>
                        <a:schemeClr val="tx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D9BD034-D127-474A-9DA0-4920821D0D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0411" y="2416078"/>
                    <a:ext cx="434340" cy="3962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sv-S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Block Arc 31">
                <a:extLst>
                  <a:ext uri="{FF2B5EF4-FFF2-40B4-BE49-F238E27FC236}">
                    <a16:creationId xmlns:a16="http://schemas.microsoft.com/office/drawing/2014/main" id="{CCDBA52E-B36F-4E7C-A492-463A9C9D053C}"/>
                  </a:ext>
                </a:extLst>
              </p:cNvPr>
              <p:cNvSpPr/>
              <p:nvPr/>
            </p:nvSpPr>
            <p:spPr>
              <a:xfrm>
                <a:off x="4555782" y="2536154"/>
                <a:ext cx="343597" cy="347518"/>
              </a:xfrm>
              <a:prstGeom prst="blockArc">
                <a:avLst>
                  <a:gd name="adj1" fmla="val 10800000"/>
                  <a:gd name="adj2" fmla="val 180815"/>
                  <a:gd name="adj3" fmla="val 7066"/>
                </a:avLst>
              </a:prstGeom>
              <a:solidFill>
                <a:schemeClr val="tx1">
                  <a:lumMod val="5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2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EA34B1-456E-42D0-9C78-2CED55AEEF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1047" y="2536154"/>
                <a:ext cx="120645" cy="16551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3898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D6086-5B5D-4FD2-8ADC-5F8DE7CC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B7B43-0365-44FF-8763-C032FD3E3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C6F33-30BD-49D8-897F-8C5C9F73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96201E-48EA-4957-BEDA-79FF8ACC1F64}"/>
              </a:ext>
            </a:extLst>
          </p:cNvPr>
          <p:cNvSpPr/>
          <p:nvPr/>
        </p:nvSpPr>
        <p:spPr>
          <a:xfrm>
            <a:off x="659053" y="677334"/>
            <a:ext cx="304800" cy="277167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BB2C0E-2400-4A57-8E5F-A97A59994BEC}"/>
              </a:ext>
            </a:extLst>
          </p:cNvPr>
          <p:cNvSpPr/>
          <p:nvPr/>
        </p:nvSpPr>
        <p:spPr>
          <a:xfrm>
            <a:off x="659053" y="1176867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50A3C-7264-4BC6-A786-A846C0E0F287}"/>
              </a:ext>
            </a:extLst>
          </p:cNvPr>
          <p:cNvSpPr txBox="1"/>
          <p:nvPr/>
        </p:nvSpPr>
        <p:spPr>
          <a:xfrm>
            <a:off x="963854" y="615862"/>
            <a:ext cx="123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/>
              <a:t>Readout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285AC-65D4-4E1D-9EEF-D25319D3CD50}"/>
              </a:ext>
            </a:extLst>
          </p:cNvPr>
          <p:cNvSpPr txBox="1"/>
          <p:nvPr/>
        </p:nvSpPr>
        <p:spPr>
          <a:xfrm>
            <a:off x="963852" y="1115396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/>
              <a:t>Single</a:t>
            </a:r>
            <a:r>
              <a:rPr lang="sv-SE" sz="2400" dirty="0"/>
              <a:t> </a:t>
            </a:r>
            <a:r>
              <a:rPr lang="sv-SE" sz="2400" dirty="0" err="1"/>
              <a:t>Qubit</a:t>
            </a:r>
            <a:endParaRPr lang="en-US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4560EC-5683-4AF4-A63D-72C8B2C4A8E2}"/>
              </a:ext>
            </a:extLst>
          </p:cNvPr>
          <p:cNvSpPr/>
          <p:nvPr/>
        </p:nvSpPr>
        <p:spPr>
          <a:xfrm>
            <a:off x="678367" y="4512802"/>
            <a:ext cx="304800" cy="277167"/>
          </a:xfrm>
          <a:prstGeom prst="ellipse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A95B5E-7812-47E0-8717-1A600C587C67}"/>
              </a:ext>
            </a:extLst>
          </p:cNvPr>
          <p:cNvSpPr/>
          <p:nvPr/>
        </p:nvSpPr>
        <p:spPr>
          <a:xfrm>
            <a:off x="1536215" y="4512802"/>
            <a:ext cx="304800" cy="277167"/>
          </a:xfrm>
          <a:prstGeom prst="ellipse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6CA53B-98D4-464E-BA0D-730B2809AD70}"/>
              </a:ext>
            </a:extLst>
          </p:cNvPr>
          <p:cNvSpPr/>
          <p:nvPr/>
        </p:nvSpPr>
        <p:spPr>
          <a:xfrm>
            <a:off x="2462203" y="4505838"/>
            <a:ext cx="304800" cy="277167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0A8854-7CCA-4100-976B-E01AD66A3E5A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983167" y="4651385"/>
            <a:ext cx="553048" cy="0"/>
          </a:xfrm>
          <a:prstGeom prst="straightConnector1">
            <a:avLst/>
          </a:prstGeom>
          <a:ln w="12700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1DFB5AF-53DB-446D-89E3-CBFCF93F4A8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flipV="1">
            <a:off x="1841015" y="4644422"/>
            <a:ext cx="621188" cy="6964"/>
          </a:xfrm>
          <a:prstGeom prst="straightConnector1">
            <a:avLst/>
          </a:prstGeom>
          <a:ln w="95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CE894CD-1006-47FB-8C59-CD4095876D1F}"/>
              </a:ext>
            </a:extLst>
          </p:cNvPr>
          <p:cNvSpPr/>
          <p:nvPr/>
        </p:nvSpPr>
        <p:spPr>
          <a:xfrm>
            <a:off x="3044512" y="3684159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3D2B32-1B2A-4BC7-A380-A4FED6995290}"/>
              </a:ext>
            </a:extLst>
          </p:cNvPr>
          <p:cNvCxnSpPr>
            <a:stCxn id="15" idx="7"/>
            <a:endCxn id="23" idx="3"/>
          </p:cNvCxnSpPr>
          <p:nvPr/>
        </p:nvCxnSpPr>
        <p:spPr>
          <a:xfrm flipV="1">
            <a:off x="2722365" y="3920735"/>
            <a:ext cx="366784" cy="625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5E4D5D-A7F4-47B0-80A6-FAD6FEA3B6FE}"/>
              </a:ext>
            </a:extLst>
          </p:cNvPr>
          <p:cNvCxnSpPr>
            <a:cxnSpLocks/>
            <a:stCxn id="23" idx="6"/>
            <a:endCxn id="39" idx="2"/>
          </p:cNvCxnSpPr>
          <p:nvPr/>
        </p:nvCxnSpPr>
        <p:spPr>
          <a:xfrm>
            <a:off x="3349312" y="3822743"/>
            <a:ext cx="1370507" cy="19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58FE9D-0C79-4F7E-9B70-6102CF9BC029}"/>
              </a:ext>
            </a:extLst>
          </p:cNvPr>
          <p:cNvCxnSpPr>
            <a:cxnSpLocks/>
          </p:cNvCxnSpPr>
          <p:nvPr/>
        </p:nvCxnSpPr>
        <p:spPr>
          <a:xfrm>
            <a:off x="4179148" y="2710866"/>
            <a:ext cx="0" cy="29800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71CC997-5DF5-4F73-9C93-18DDD889232B}"/>
              </a:ext>
            </a:extLst>
          </p:cNvPr>
          <p:cNvSpPr txBox="1"/>
          <p:nvPr/>
        </p:nvSpPr>
        <p:spPr>
          <a:xfrm>
            <a:off x="3362964" y="2107277"/>
            <a:ext cx="163237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333" dirty="0" err="1"/>
              <a:t>Manually</a:t>
            </a:r>
            <a:r>
              <a:rPr lang="sv-SE" sz="1333" dirty="0"/>
              <a:t> </a:t>
            </a:r>
            <a:r>
              <a:rPr lang="sv-SE" sz="1333" dirty="0" err="1"/>
              <a:t>Disconnect</a:t>
            </a:r>
            <a:r>
              <a:rPr lang="sv-SE" sz="1333" dirty="0"/>
              <a:t/>
            </a:r>
            <a:br>
              <a:rPr lang="sv-SE" sz="1333" dirty="0"/>
            </a:br>
            <a:r>
              <a:rPr lang="sv-SE" sz="1333" dirty="0"/>
              <a:t>VNA</a:t>
            </a:r>
            <a:endParaRPr lang="en-US" sz="1333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F5701C4-2643-4DAC-A2B5-DD05CA512440}"/>
              </a:ext>
            </a:extLst>
          </p:cNvPr>
          <p:cNvSpPr/>
          <p:nvPr/>
        </p:nvSpPr>
        <p:spPr>
          <a:xfrm>
            <a:off x="4719819" y="3880567"/>
            <a:ext cx="304800" cy="277167"/>
          </a:xfrm>
          <a:prstGeom prst="ellipse">
            <a:avLst/>
          </a:prstGeom>
          <a:pattFill prst="wdUpDiag">
            <a:fgClr>
              <a:schemeClr val="accent5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23D0EB2-3477-4500-847F-88373BD9530F}"/>
              </a:ext>
            </a:extLst>
          </p:cNvPr>
          <p:cNvSpPr/>
          <p:nvPr/>
        </p:nvSpPr>
        <p:spPr>
          <a:xfrm>
            <a:off x="4403531" y="4499054"/>
            <a:ext cx="304800" cy="277167"/>
          </a:xfrm>
          <a:prstGeom prst="ellipse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A07E07-9F9E-4A7C-A40A-B7E293FCDD5E}"/>
              </a:ext>
            </a:extLst>
          </p:cNvPr>
          <p:cNvCxnSpPr>
            <a:cxnSpLocks/>
            <a:stCxn id="15" idx="6"/>
            <a:endCxn id="40" idx="2"/>
          </p:cNvCxnSpPr>
          <p:nvPr/>
        </p:nvCxnSpPr>
        <p:spPr>
          <a:xfrm flipV="1">
            <a:off x="2767003" y="4637637"/>
            <a:ext cx="1636528" cy="6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D1F215-2633-4406-9D4C-C8DCF7C3E37F}"/>
              </a:ext>
            </a:extLst>
          </p:cNvPr>
          <p:cNvCxnSpPr>
            <a:cxnSpLocks/>
            <a:stCxn id="40" idx="0"/>
            <a:endCxn id="39" idx="3"/>
          </p:cNvCxnSpPr>
          <p:nvPr/>
        </p:nvCxnSpPr>
        <p:spPr>
          <a:xfrm flipV="1">
            <a:off x="4555931" y="4117143"/>
            <a:ext cx="208525" cy="38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7A4221F1-E31D-4E59-8F4A-51E9FE17C2C2}"/>
              </a:ext>
            </a:extLst>
          </p:cNvPr>
          <p:cNvSpPr/>
          <p:nvPr/>
        </p:nvSpPr>
        <p:spPr>
          <a:xfrm>
            <a:off x="5574459" y="3911394"/>
            <a:ext cx="304800" cy="277167"/>
          </a:xfrm>
          <a:prstGeom prst="ellipse">
            <a:avLst/>
          </a:prstGeom>
          <a:pattFill prst="wdUpDiag">
            <a:fgClr>
              <a:schemeClr val="accent5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05A199-8A34-4954-8386-ABAAC02FD4D5}"/>
              </a:ext>
            </a:extLst>
          </p:cNvPr>
          <p:cNvCxnSpPr>
            <a:stCxn id="39" idx="6"/>
            <a:endCxn id="58" idx="2"/>
          </p:cNvCxnSpPr>
          <p:nvPr/>
        </p:nvCxnSpPr>
        <p:spPr>
          <a:xfrm>
            <a:off x="5024619" y="4019151"/>
            <a:ext cx="549840" cy="3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F6CBB82-2B8A-4D46-85E2-05849EF635D5}"/>
              </a:ext>
            </a:extLst>
          </p:cNvPr>
          <p:cNvSpPr/>
          <p:nvPr/>
        </p:nvSpPr>
        <p:spPr>
          <a:xfrm>
            <a:off x="6403433" y="3914866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EF63288-7860-4554-A836-DE5ECF240FCA}"/>
              </a:ext>
            </a:extLst>
          </p:cNvPr>
          <p:cNvSpPr/>
          <p:nvPr/>
        </p:nvSpPr>
        <p:spPr>
          <a:xfrm>
            <a:off x="4176217" y="745446"/>
            <a:ext cx="304800" cy="277167"/>
          </a:xfrm>
          <a:prstGeom prst="ellipse">
            <a:avLst/>
          </a:prstGeom>
          <a:pattFill prst="wdUpDiag">
            <a:fgClr>
              <a:schemeClr val="tx1">
                <a:lumMod val="50000"/>
              </a:schemeClr>
            </a:fgClr>
            <a:bgClr>
              <a:schemeClr val="bg1"/>
            </a:bgClr>
          </a:patt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79E2025-9CAA-4633-9EE1-767E170FF0F6}"/>
              </a:ext>
            </a:extLst>
          </p:cNvPr>
          <p:cNvSpPr/>
          <p:nvPr/>
        </p:nvSpPr>
        <p:spPr>
          <a:xfrm>
            <a:off x="4176217" y="1195519"/>
            <a:ext cx="304800" cy="27716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43BF6E-B087-4AE3-A72E-147C9D44209B}"/>
              </a:ext>
            </a:extLst>
          </p:cNvPr>
          <p:cNvSpPr txBox="1"/>
          <p:nvPr/>
        </p:nvSpPr>
        <p:spPr>
          <a:xfrm>
            <a:off x="4516077" y="669910"/>
            <a:ext cx="1599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err="1"/>
              <a:t>Parallelized</a:t>
            </a:r>
            <a:endParaRPr lang="en-US" sz="2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B7D078-AD3D-44DF-ABEB-A94B9C74B10F}"/>
              </a:ext>
            </a:extLst>
          </p:cNvPr>
          <p:cNvSpPr txBox="1"/>
          <p:nvPr/>
        </p:nvSpPr>
        <p:spPr>
          <a:xfrm>
            <a:off x="4516078" y="1134048"/>
            <a:ext cx="2131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/>
              <a:t>Not </a:t>
            </a:r>
            <a:r>
              <a:rPr lang="sv-SE" sz="2400" dirty="0" err="1"/>
              <a:t>Parallelized</a:t>
            </a:r>
            <a:endParaRPr lang="en-US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C17CAE-E103-450C-97D7-CE12B8BFFA38}"/>
              </a:ext>
            </a:extLst>
          </p:cNvPr>
          <p:cNvSpPr/>
          <p:nvPr/>
        </p:nvSpPr>
        <p:spPr>
          <a:xfrm>
            <a:off x="6240318" y="3745249"/>
            <a:ext cx="1187145" cy="61555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F191E5F-35D8-4D82-BDAE-1D1AB93D3692}"/>
              </a:ext>
            </a:extLst>
          </p:cNvPr>
          <p:cNvSpPr/>
          <p:nvPr/>
        </p:nvSpPr>
        <p:spPr>
          <a:xfrm>
            <a:off x="6955993" y="3923713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91C2113-6107-4313-8590-6D940FE604DA}"/>
              </a:ext>
            </a:extLst>
          </p:cNvPr>
          <p:cNvCxnSpPr>
            <a:cxnSpLocks/>
            <a:stCxn id="58" idx="6"/>
            <a:endCxn id="61" idx="2"/>
          </p:cNvCxnSpPr>
          <p:nvPr/>
        </p:nvCxnSpPr>
        <p:spPr>
          <a:xfrm>
            <a:off x="5879259" y="4049977"/>
            <a:ext cx="524175" cy="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84FF81A-EA36-45DE-8888-66F9F981226C}"/>
              </a:ext>
            </a:extLst>
          </p:cNvPr>
          <p:cNvCxnSpPr>
            <a:stCxn id="61" idx="6"/>
            <a:endCxn id="74" idx="2"/>
          </p:cNvCxnSpPr>
          <p:nvPr/>
        </p:nvCxnSpPr>
        <p:spPr>
          <a:xfrm>
            <a:off x="6708233" y="4053450"/>
            <a:ext cx="247760" cy="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C5BE3F3-AEBD-4245-A925-8537EDB84024}"/>
              </a:ext>
            </a:extLst>
          </p:cNvPr>
          <p:cNvSpPr txBox="1"/>
          <p:nvPr/>
        </p:nvSpPr>
        <p:spPr>
          <a:xfrm>
            <a:off x="6117724" y="3003297"/>
            <a:ext cx="1484252" cy="707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333" dirty="0" err="1"/>
              <a:t>Connect</a:t>
            </a:r>
            <a:r>
              <a:rPr lang="sv-SE" sz="1333" dirty="0"/>
              <a:t> to</a:t>
            </a:r>
            <a:br>
              <a:rPr lang="sv-SE" sz="1333" dirty="0"/>
            </a:br>
            <a:r>
              <a:rPr lang="sv-SE" sz="1333" dirty="0" err="1"/>
              <a:t>Spectrum</a:t>
            </a:r>
            <a:r>
              <a:rPr lang="sv-SE" sz="1333" dirty="0"/>
              <a:t> </a:t>
            </a:r>
            <a:r>
              <a:rPr lang="sv-SE" sz="1333" dirty="0" err="1"/>
              <a:t>Analyzer</a:t>
            </a:r>
            <a:r>
              <a:rPr lang="sv-SE" sz="1333" dirty="0"/>
              <a:t/>
            </a:r>
            <a:br>
              <a:rPr lang="sv-SE" sz="1333" dirty="0"/>
            </a:br>
            <a:r>
              <a:rPr lang="sv-SE" sz="1333" dirty="0"/>
              <a:t>IQ </a:t>
            </a:r>
            <a:r>
              <a:rPr lang="sv-SE" sz="1333" dirty="0" err="1"/>
              <a:t>Balancing</a:t>
            </a:r>
            <a:endParaRPr lang="en-US" sz="1333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AB69036-66AA-4D61-B29A-C0633E11B9D1}"/>
              </a:ext>
            </a:extLst>
          </p:cNvPr>
          <p:cNvSpPr/>
          <p:nvPr/>
        </p:nvSpPr>
        <p:spPr>
          <a:xfrm>
            <a:off x="7284405" y="4499901"/>
            <a:ext cx="304800" cy="277167"/>
          </a:xfrm>
          <a:prstGeom prst="ellipse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5185C61-A5BF-4A74-89DC-636ED7DE0BEB}"/>
              </a:ext>
            </a:extLst>
          </p:cNvPr>
          <p:cNvCxnSpPr>
            <a:cxnSpLocks/>
            <a:stCxn id="74" idx="5"/>
            <a:endCxn id="80" idx="1"/>
          </p:cNvCxnSpPr>
          <p:nvPr/>
        </p:nvCxnSpPr>
        <p:spPr>
          <a:xfrm>
            <a:off x="7216157" y="4160288"/>
            <a:ext cx="112887" cy="380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3A3E300-2CA9-469F-BA1E-4EF538D8EC79}"/>
              </a:ext>
            </a:extLst>
          </p:cNvPr>
          <p:cNvCxnSpPr>
            <a:stCxn id="40" idx="6"/>
            <a:endCxn id="80" idx="2"/>
          </p:cNvCxnSpPr>
          <p:nvPr/>
        </p:nvCxnSpPr>
        <p:spPr>
          <a:xfrm>
            <a:off x="4708331" y="4637638"/>
            <a:ext cx="2576075" cy="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44BA5CAA-4F45-415D-B401-7B839BB5B114}"/>
              </a:ext>
            </a:extLst>
          </p:cNvPr>
          <p:cNvSpPr/>
          <p:nvPr/>
        </p:nvSpPr>
        <p:spPr>
          <a:xfrm>
            <a:off x="7874000" y="4499901"/>
            <a:ext cx="304800" cy="277167"/>
          </a:xfrm>
          <a:prstGeom prst="ellipse">
            <a:avLst/>
          </a:prstGeom>
          <a:pattFill prst="wdUpDiag">
            <a:fgClr>
              <a:srgbClr val="00B050"/>
            </a:fgClr>
            <a:bgClr>
              <a:schemeClr val="bg1"/>
            </a:bgClr>
          </a:patt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B52C60-1DC0-45CA-953B-710B183EEBA5}"/>
              </a:ext>
            </a:extLst>
          </p:cNvPr>
          <p:cNvCxnSpPr>
            <a:stCxn id="80" idx="6"/>
            <a:endCxn id="88" idx="2"/>
          </p:cNvCxnSpPr>
          <p:nvPr/>
        </p:nvCxnSpPr>
        <p:spPr>
          <a:xfrm>
            <a:off x="7589205" y="4638484"/>
            <a:ext cx="284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C59EF5C-F2C6-481D-B5E2-2DF8AE281B37}"/>
              </a:ext>
            </a:extLst>
          </p:cNvPr>
          <p:cNvSpPr/>
          <p:nvPr/>
        </p:nvSpPr>
        <p:spPr>
          <a:xfrm>
            <a:off x="8155187" y="3923714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932A6DE-7496-48D8-A3FC-7566CB755888}"/>
              </a:ext>
            </a:extLst>
          </p:cNvPr>
          <p:cNvCxnSpPr>
            <a:stCxn id="74" idx="6"/>
            <a:endCxn id="91" idx="2"/>
          </p:cNvCxnSpPr>
          <p:nvPr/>
        </p:nvCxnSpPr>
        <p:spPr>
          <a:xfrm>
            <a:off x="7260794" y="4062297"/>
            <a:ext cx="8943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CAE099-48C9-40D7-9DE1-9C092427F3DF}"/>
              </a:ext>
            </a:extLst>
          </p:cNvPr>
          <p:cNvCxnSpPr>
            <a:cxnSpLocks/>
            <a:stCxn id="88" idx="0"/>
            <a:endCxn id="91" idx="3"/>
          </p:cNvCxnSpPr>
          <p:nvPr/>
        </p:nvCxnSpPr>
        <p:spPr>
          <a:xfrm flipV="1">
            <a:off x="8026400" y="4160289"/>
            <a:ext cx="173424" cy="339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13E21C1F-746A-4820-950A-2F21658D8E5C}"/>
              </a:ext>
            </a:extLst>
          </p:cNvPr>
          <p:cNvSpPr/>
          <p:nvPr/>
        </p:nvSpPr>
        <p:spPr>
          <a:xfrm>
            <a:off x="8675855" y="3915738"/>
            <a:ext cx="304800" cy="27716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DD273B7-1D57-4AE6-96E3-32377DFC65A4}"/>
              </a:ext>
            </a:extLst>
          </p:cNvPr>
          <p:cNvCxnSpPr>
            <a:stCxn id="91" idx="6"/>
            <a:endCxn id="129" idx="2"/>
          </p:cNvCxnSpPr>
          <p:nvPr/>
        </p:nvCxnSpPr>
        <p:spPr>
          <a:xfrm flipV="1">
            <a:off x="8459987" y="4054321"/>
            <a:ext cx="215868" cy="7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F7B521C6-F0F7-4257-8371-844976CB3304}"/>
              </a:ext>
            </a:extLst>
          </p:cNvPr>
          <p:cNvCxnSpPr>
            <a:cxnSpLocks/>
            <a:stCxn id="129" idx="5"/>
            <a:endCxn id="142" idx="0"/>
          </p:cNvCxnSpPr>
          <p:nvPr/>
        </p:nvCxnSpPr>
        <p:spPr>
          <a:xfrm>
            <a:off x="8936017" y="4152314"/>
            <a:ext cx="69595" cy="35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1468EE69-68B0-4C4A-81FF-E1D21DF02276}"/>
              </a:ext>
            </a:extLst>
          </p:cNvPr>
          <p:cNvCxnSpPr>
            <a:cxnSpLocks/>
            <a:stCxn id="142" idx="6"/>
            <a:endCxn id="143" idx="2"/>
          </p:cNvCxnSpPr>
          <p:nvPr/>
        </p:nvCxnSpPr>
        <p:spPr>
          <a:xfrm>
            <a:off x="9158013" y="4644421"/>
            <a:ext cx="225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BFACAE4A-1945-4AE1-B4F9-9C9666499FCF}"/>
              </a:ext>
            </a:extLst>
          </p:cNvPr>
          <p:cNvSpPr/>
          <p:nvPr/>
        </p:nvSpPr>
        <p:spPr>
          <a:xfrm>
            <a:off x="8853212" y="4505838"/>
            <a:ext cx="304800" cy="277167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8E9EB60-CB01-4FA6-BB63-DB820C2B9657}"/>
              </a:ext>
            </a:extLst>
          </p:cNvPr>
          <p:cNvSpPr/>
          <p:nvPr/>
        </p:nvSpPr>
        <p:spPr>
          <a:xfrm>
            <a:off x="9383952" y="4505838"/>
            <a:ext cx="304800" cy="277167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EA90DDA-4E9C-4531-A8C6-C22F2DD05BD2}"/>
              </a:ext>
            </a:extLst>
          </p:cNvPr>
          <p:cNvSpPr/>
          <p:nvPr/>
        </p:nvSpPr>
        <p:spPr>
          <a:xfrm>
            <a:off x="9887656" y="4507847"/>
            <a:ext cx="304800" cy="277167"/>
          </a:xfrm>
          <a:prstGeom prst="ellipse">
            <a:avLst/>
          </a:prstGeom>
          <a:solidFill>
            <a:srgbClr val="00B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988C0DA-C002-416F-A819-433C2582203D}"/>
              </a:ext>
            </a:extLst>
          </p:cNvPr>
          <p:cNvSpPr/>
          <p:nvPr/>
        </p:nvSpPr>
        <p:spPr>
          <a:xfrm>
            <a:off x="9759176" y="4371623"/>
            <a:ext cx="535313" cy="52816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4ED5D1-71C3-40E1-B9FA-678914086619}"/>
              </a:ext>
            </a:extLst>
          </p:cNvPr>
          <p:cNvSpPr txBox="1"/>
          <p:nvPr/>
        </p:nvSpPr>
        <p:spPr>
          <a:xfrm>
            <a:off x="9687927" y="4893325"/>
            <a:ext cx="148425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333" dirty="0" err="1"/>
              <a:t>Connect</a:t>
            </a:r>
            <a:r>
              <a:rPr lang="sv-SE" sz="1333" dirty="0"/>
              <a:t> to</a:t>
            </a:r>
            <a:br>
              <a:rPr lang="sv-SE" sz="1333" dirty="0"/>
            </a:br>
            <a:r>
              <a:rPr lang="sv-SE" sz="1333" dirty="0" err="1"/>
              <a:t>Spectrum</a:t>
            </a:r>
            <a:r>
              <a:rPr lang="sv-SE" sz="1333" dirty="0"/>
              <a:t> </a:t>
            </a:r>
            <a:r>
              <a:rPr lang="sv-SE" sz="1333" dirty="0" err="1"/>
              <a:t>Analyzer</a:t>
            </a:r>
            <a:endParaRPr lang="en-US" sz="1333" dirty="0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A80422E-CE04-4C36-8662-31FF5E28578D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>
            <a:off x="9688752" y="4644422"/>
            <a:ext cx="198904" cy="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EE54092D-18C6-4D1D-89DC-9D9087852434}"/>
              </a:ext>
            </a:extLst>
          </p:cNvPr>
          <p:cNvSpPr/>
          <p:nvPr/>
        </p:nvSpPr>
        <p:spPr>
          <a:xfrm>
            <a:off x="10085776" y="3914443"/>
            <a:ext cx="304800" cy="277167"/>
          </a:xfrm>
          <a:prstGeom prst="ellipse">
            <a:avLst/>
          </a:prstGeom>
          <a:pattFill prst="wdUpDiag">
            <a:fgClr>
              <a:schemeClr val="accent5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06E4E990-CDB4-4D93-B73C-7CFF3C67221C}"/>
              </a:ext>
            </a:extLst>
          </p:cNvPr>
          <p:cNvSpPr/>
          <p:nvPr/>
        </p:nvSpPr>
        <p:spPr>
          <a:xfrm>
            <a:off x="10593776" y="3908635"/>
            <a:ext cx="304800" cy="277167"/>
          </a:xfrm>
          <a:prstGeom prst="ellipse">
            <a:avLst/>
          </a:prstGeom>
          <a:pattFill prst="wdUpDiag">
            <a:fgClr>
              <a:schemeClr val="accent5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B7E098A-4D6E-408E-A9DA-154EF593F105}"/>
              </a:ext>
            </a:extLst>
          </p:cNvPr>
          <p:cNvSpPr/>
          <p:nvPr/>
        </p:nvSpPr>
        <p:spPr>
          <a:xfrm>
            <a:off x="11119977" y="3908634"/>
            <a:ext cx="304800" cy="277167"/>
          </a:xfrm>
          <a:prstGeom prst="ellipse">
            <a:avLst/>
          </a:prstGeom>
          <a:pattFill prst="wdUpDiag">
            <a:fgClr>
              <a:schemeClr val="accent5">
                <a:lumMod val="75000"/>
              </a:schemeClr>
            </a:fgClr>
            <a:bgClr>
              <a:schemeClr val="bg1"/>
            </a:bgClr>
          </a:patt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B38A2477-C3A3-473E-9E45-74C444006C7D}"/>
              </a:ext>
            </a:extLst>
          </p:cNvPr>
          <p:cNvCxnSpPr>
            <a:cxnSpLocks/>
            <a:stCxn id="147" idx="7"/>
            <a:endCxn id="193" idx="4"/>
          </p:cNvCxnSpPr>
          <p:nvPr/>
        </p:nvCxnSpPr>
        <p:spPr>
          <a:xfrm flipV="1">
            <a:off x="10147819" y="4191610"/>
            <a:ext cx="90357" cy="356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0901000-F7BF-4126-9C2F-CE3636B3BE0E}"/>
              </a:ext>
            </a:extLst>
          </p:cNvPr>
          <p:cNvCxnSpPr>
            <a:stCxn id="193" idx="6"/>
            <a:endCxn id="194" idx="2"/>
          </p:cNvCxnSpPr>
          <p:nvPr/>
        </p:nvCxnSpPr>
        <p:spPr>
          <a:xfrm flipV="1">
            <a:off x="10390576" y="4047219"/>
            <a:ext cx="203200" cy="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EBEDDEA-A2B4-4675-B6D2-094032685DF1}"/>
              </a:ext>
            </a:extLst>
          </p:cNvPr>
          <p:cNvCxnSpPr>
            <a:stCxn id="194" idx="6"/>
            <a:endCxn id="195" idx="2"/>
          </p:cNvCxnSpPr>
          <p:nvPr/>
        </p:nvCxnSpPr>
        <p:spPr>
          <a:xfrm flipV="1">
            <a:off x="10898577" y="4047218"/>
            <a:ext cx="2214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5B85F301-02B3-4B0F-BF53-D92656D6CA41}"/>
              </a:ext>
            </a:extLst>
          </p:cNvPr>
          <p:cNvSpPr txBox="1"/>
          <p:nvPr/>
        </p:nvSpPr>
        <p:spPr>
          <a:xfrm>
            <a:off x="7299650" y="800621"/>
            <a:ext cx="36182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667" b="1" u="sng" dirty="0" err="1"/>
              <a:t>Calibration</a:t>
            </a:r>
            <a:r>
              <a:rPr lang="sv-SE" sz="2667" b="1" u="sng" dirty="0"/>
              <a:t> </a:t>
            </a:r>
            <a:r>
              <a:rPr lang="sv-SE" sz="2667" b="1" u="sng" dirty="0" err="1"/>
              <a:t>Flow</a:t>
            </a:r>
            <a:r>
              <a:rPr lang="sv-SE" sz="2667" b="1" u="sng" dirty="0"/>
              <a:t> </a:t>
            </a:r>
            <a:r>
              <a:rPr lang="sv-SE" sz="2667" b="1" u="sng" dirty="0" err="1"/>
              <a:t>Outline</a:t>
            </a:r>
            <a:endParaRPr lang="en-US" sz="2667" b="1" u="sn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4A47F-19FF-487B-8CE9-DF979CE2E636}"/>
              </a:ext>
            </a:extLst>
          </p:cNvPr>
          <p:cNvSpPr txBox="1"/>
          <p:nvPr/>
        </p:nvSpPr>
        <p:spPr>
          <a:xfrm>
            <a:off x="293266" y="4844319"/>
            <a:ext cx="1036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/>
              <a:t>Resonator</a:t>
            </a:r>
            <a:br>
              <a:rPr lang="sv-SE" sz="1600" dirty="0"/>
            </a:br>
            <a:r>
              <a:rPr lang="sv-SE" sz="1600" dirty="0"/>
              <a:t>Wide</a:t>
            </a:r>
            <a:endParaRPr lang="en-US" sz="16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989B073-78CA-405C-A5F9-0020D3E01F27}"/>
              </a:ext>
            </a:extLst>
          </p:cNvPr>
          <p:cNvSpPr txBox="1"/>
          <p:nvPr/>
        </p:nvSpPr>
        <p:spPr>
          <a:xfrm>
            <a:off x="1220082" y="3918295"/>
            <a:ext cx="1036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/>
              <a:t>Resonator</a:t>
            </a:r>
            <a:br>
              <a:rPr lang="sv-SE" sz="1600" dirty="0"/>
            </a:br>
            <a:r>
              <a:rPr lang="sv-SE" sz="1600" dirty="0"/>
              <a:t>Zoom</a:t>
            </a:r>
            <a:endParaRPr lang="en-US" sz="16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0D859C0-E8B3-41D4-8157-36A5869F1B1F}"/>
              </a:ext>
            </a:extLst>
          </p:cNvPr>
          <p:cNvSpPr txBox="1"/>
          <p:nvPr/>
        </p:nvSpPr>
        <p:spPr>
          <a:xfrm>
            <a:off x="2136384" y="4794231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Qubit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i="1" dirty="0" err="1"/>
              <a:t>Punchout</a:t>
            </a:r>
            <a:endParaRPr lang="en-US" sz="16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AFBB8-F69E-48FC-A7B6-75ECAD838F4A}"/>
              </a:ext>
            </a:extLst>
          </p:cNvPr>
          <p:cNvSpPr txBox="1"/>
          <p:nvPr/>
        </p:nvSpPr>
        <p:spPr>
          <a:xfrm>
            <a:off x="2529974" y="3052478"/>
            <a:ext cx="1295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/>
              <a:t>CW </a:t>
            </a:r>
            <a:r>
              <a:rPr lang="sv-SE" sz="1600" dirty="0" err="1"/>
              <a:t>Qubit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 err="1"/>
              <a:t>Spectroscopy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B155187-8F02-4F74-9A37-6019098DCDEA}"/>
              </a:ext>
            </a:extLst>
          </p:cNvPr>
          <p:cNvSpPr txBox="1"/>
          <p:nvPr/>
        </p:nvSpPr>
        <p:spPr>
          <a:xfrm>
            <a:off x="4236488" y="4824794"/>
            <a:ext cx="148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Pulsed</a:t>
            </a:r>
            <a:r>
              <a:rPr lang="sv-SE" sz="1600" dirty="0"/>
              <a:t> </a:t>
            </a:r>
            <a:r>
              <a:rPr lang="sv-SE" sz="1600" dirty="0" err="1"/>
              <a:t>Readout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 err="1"/>
              <a:t>Spectroscopy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9CCB0D-8DDB-4C4B-A376-D76EF2518335}"/>
              </a:ext>
            </a:extLst>
          </p:cNvPr>
          <p:cNvSpPr txBox="1"/>
          <p:nvPr/>
        </p:nvSpPr>
        <p:spPr>
          <a:xfrm>
            <a:off x="4417617" y="3275015"/>
            <a:ext cx="772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Rabi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/>
              <a:t>Driving</a:t>
            </a:r>
            <a:endParaRPr lang="en-US" sz="16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F40F486-D4FF-4F67-9C5A-1721774B6FBA}"/>
              </a:ext>
            </a:extLst>
          </p:cNvPr>
          <p:cNvSpPr txBox="1"/>
          <p:nvPr/>
        </p:nvSpPr>
        <p:spPr>
          <a:xfrm>
            <a:off x="5302018" y="4098551"/>
            <a:ext cx="8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/>
              <a:t>Ramsey</a:t>
            </a:r>
            <a:br>
              <a:rPr lang="sv-SE" sz="1600" dirty="0"/>
            </a:br>
            <a:r>
              <a:rPr lang="sv-SE" sz="1600" dirty="0"/>
              <a:t>Driving</a:t>
            </a:r>
            <a:endParaRPr lang="en-US" sz="16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E06D66-C6A8-4F01-B95E-5A0AB9BCB856}"/>
              </a:ext>
            </a:extLst>
          </p:cNvPr>
          <p:cNvSpPr txBox="1"/>
          <p:nvPr/>
        </p:nvSpPr>
        <p:spPr>
          <a:xfrm>
            <a:off x="6326558" y="4785014"/>
            <a:ext cx="1258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Readout</a:t>
            </a:r>
            <a:r>
              <a:rPr lang="sv-SE" sz="1600" dirty="0"/>
              <a:t> </a:t>
            </a:r>
            <a:br>
              <a:rPr lang="sv-SE" sz="1600" dirty="0"/>
            </a:br>
            <a:r>
              <a:rPr lang="sv-SE" sz="1600" dirty="0" err="1"/>
              <a:t>Optimization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/>
              <a:t>g-e</a:t>
            </a:r>
            <a:endParaRPr lang="en-US" sz="1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F71F41D-B2A6-4D48-92FA-74FA1282C5AB}"/>
              </a:ext>
            </a:extLst>
          </p:cNvPr>
          <p:cNvSpPr txBox="1"/>
          <p:nvPr/>
        </p:nvSpPr>
        <p:spPr>
          <a:xfrm>
            <a:off x="7245818" y="5646789"/>
            <a:ext cx="1860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Single</a:t>
            </a:r>
            <a:r>
              <a:rPr lang="sv-SE" sz="1600" dirty="0"/>
              <a:t> </a:t>
            </a:r>
            <a:r>
              <a:rPr lang="sv-SE" sz="1600" dirty="0" err="1"/>
              <a:t>Shot</a:t>
            </a:r>
            <a:r>
              <a:rPr lang="sv-SE" sz="1600" dirty="0"/>
              <a:t>/</a:t>
            </a:r>
            <a:br>
              <a:rPr lang="sv-SE" sz="1600" dirty="0"/>
            </a:br>
            <a:r>
              <a:rPr lang="sv-SE" sz="1600" dirty="0"/>
              <a:t>State </a:t>
            </a:r>
            <a:r>
              <a:rPr lang="sv-SE" sz="1600" dirty="0" err="1"/>
              <a:t>Discrimination</a:t>
            </a:r>
            <a:endParaRPr lang="en-US" sz="16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7A1A9FC-FFF9-47F7-992D-93FA9AE9EFB9}"/>
              </a:ext>
            </a:extLst>
          </p:cNvPr>
          <p:cNvCxnSpPr/>
          <p:nvPr/>
        </p:nvCxnSpPr>
        <p:spPr>
          <a:xfrm flipH="1" flipV="1">
            <a:off x="8026400" y="4898464"/>
            <a:ext cx="86712" cy="63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7F1B404-6A40-4BC2-BE16-A2E9BB251E6F}"/>
                  </a:ext>
                </a:extLst>
              </p:cNvPr>
              <p:cNvSpPr txBox="1"/>
              <p:nvPr/>
            </p:nvSpPr>
            <p:spPr>
              <a:xfrm>
                <a:off x="7254641" y="2358073"/>
                <a:ext cx="182678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sv-SE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v-SE" sz="24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state</a:t>
                </a:r>
                <a:br>
                  <a:rPr lang="en-US" sz="2400" dirty="0"/>
                </a:br>
                <a:r>
                  <a:rPr lang="en-US" sz="2400" dirty="0"/>
                  <a:t>spectroscopy</a:t>
                </a: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7F1B404-6A40-4BC2-BE16-A2E9BB251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641" y="2358073"/>
                <a:ext cx="1826782" cy="830997"/>
              </a:xfrm>
              <a:prstGeom prst="rect">
                <a:avLst/>
              </a:prstGeom>
              <a:blipFill>
                <a:blip r:embed="rId2"/>
                <a:stretch>
                  <a:fillRect l="-4667" t="-5882" r="-466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8F46B9E-EB9A-4A15-B215-5A5EF4CA9554}"/>
              </a:ext>
            </a:extLst>
          </p:cNvPr>
          <p:cNvCxnSpPr/>
          <p:nvPr/>
        </p:nvCxnSpPr>
        <p:spPr>
          <a:xfrm>
            <a:off x="8113112" y="3141134"/>
            <a:ext cx="194475" cy="68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714789F-5985-4256-B81B-CA41C312588C}"/>
                  </a:ext>
                </a:extLst>
              </p:cNvPr>
              <p:cNvSpPr txBox="1"/>
              <p:nvPr/>
            </p:nvSpPr>
            <p:spPr>
              <a:xfrm>
                <a:off x="8868018" y="2261027"/>
                <a:ext cx="125425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sv-SE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sv-SE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v-SE" sz="2400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400" dirty="0"/>
                  <a:t> state</a:t>
                </a:r>
                <a:br>
                  <a:rPr lang="en-US" sz="2400" dirty="0"/>
                </a:br>
                <a:r>
                  <a:rPr lang="en-US" sz="2400" dirty="0"/>
                  <a:t>Rabi</a:t>
                </a: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3714789F-5985-4256-B81B-CA41C3125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018" y="2261027"/>
                <a:ext cx="1254254" cy="830997"/>
              </a:xfrm>
              <a:prstGeom prst="rect">
                <a:avLst/>
              </a:prstGeom>
              <a:blipFill>
                <a:blip r:embed="rId3"/>
                <a:stretch>
                  <a:fillRect l="-3902" t="-5882" r="-731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9429B94-2B96-48D0-B63E-3AD90517CD91}"/>
              </a:ext>
            </a:extLst>
          </p:cNvPr>
          <p:cNvCxnSpPr>
            <a:stCxn id="117" idx="2"/>
          </p:cNvCxnSpPr>
          <p:nvPr/>
        </p:nvCxnSpPr>
        <p:spPr>
          <a:xfrm flipH="1">
            <a:off x="9005612" y="2938135"/>
            <a:ext cx="489533" cy="94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244BF23-CBC0-4BCF-8772-3D0188D05C97}"/>
              </a:ext>
            </a:extLst>
          </p:cNvPr>
          <p:cNvCxnSpPr>
            <a:cxnSpLocks/>
          </p:cNvCxnSpPr>
          <p:nvPr/>
        </p:nvCxnSpPr>
        <p:spPr>
          <a:xfrm flipH="1" flipV="1">
            <a:off x="9208813" y="4899790"/>
            <a:ext cx="286332" cy="791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CA53A01-8FAB-4BB5-94E4-965B02CFCEA0}"/>
              </a:ext>
            </a:extLst>
          </p:cNvPr>
          <p:cNvSpPr txBox="1"/>
          <p:nvPr/>
        </p:nvSpPr>
        <p:spPr>
          <a:xfrm>
            <a:off x="9443193" y="5617791"/>
            <a:ext cx="12588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Readout</a:t>
            </a:r>
            <a:r>
              <a:rPr lang="sv-SE" sz="1600" dirty="0"/>
              <a:t> </a:t>
            </a:r>
            <a:br>
              <a:rPr lang="sv-SE" sz="1600" dirty="0"/>
            </a:br>
            <a:r>
              <a:rPr lang="sv-SE" sz="1600" dirty="0" err="1"/>
              <a:t>Optimization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/>
              <a:t>g-e-f</a:t>
            </a:r>
            <a:endParaRPr lang="en-US" sz="16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6CDBBC3-A767-492D-87BF-71D44660C21B}"/>
              </a:ext>
            </a:extLst>
          </p:cNvPr>
          <p:cNvSpPr txBox="1"/>
          <p:nvPr/>
        </p:nvSpPr>
        <p:spPr>
          <a:xfrm>
            <a:off x="9416552" y="3228746"/>
            <a:ext cx="108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/>
              <a:t>DRAG</a:t>
            </a:r>
            <a:br>
              <a:rPr lang="sv-SE" sz="1600" dirty="0"/>
            </a:br>
            <a:r>
              <a:rPr lang="sv-SE" sz="1600" dirty="0" err="1"/>
              <a:t>Calibration</a:t>
            </a:r>
            <a:endParaRPr lang="en-US" sz="16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EBC2C6-4260-405D-BA6F-A6A467D0EEFD}"/>
              </a:ext>
            </a:extLst>
          </p:cNvPr>
          <p:cNvSpPr txBox="1"/>
          <p:nvPr/>
        </p:nvSpPr>
        <p:spPr>
          <a:xfrm>
            <a:off x="10198367" y="2395555"/>
            <a:ext cx="1053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Refined</a:t>
            </a:r>
            <a:r>
              <a:rPr lang="sv-SE" sz="1600" dirty="0"/>
              <a:t> </a:t>
            </a:r>
            <a:br>
              <a:rPr lang="sv-SE" sz="1600" dirty="0"/>
            </a:br>
            <a:r>
              <a:rPr lang="sv-SE" sz="1600" dirty="0"/>
              <a:t>Driving </a:t>
            </a:r>
            <a:br>
              <a:rPr lang="sv-SE" sz="1600" dirty="0"/>
            </a:br>
            <a:r>
              <a:rPr lang="sv-SE" sz="1600" dirty="0" err="1"/>
              <a:t>Amplitude</a:t>
            </a:r>
            <a:endParaRPr lang="en-US" sz="16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ED45B2-2EE4-4FEC-825F-36CDC0E23654}"/>
              </a:ext>
            </a:extLst>
          </p:cNvPr>
          <p:cNvCxnSpPr/>
          <p:nvPr/>
        </p:nvCxnSpPr>
        <p:spPr>
          <a:xfrm flipH="1">
            <a:off x="10746177" y="3324310"/>
            <a:ext cx="52407" cy="519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128A0C2-4F11-496A-9DEF-DAFAFBD60CBF}"/>
              </a:ext>
            </a:extLst>
          </p:cNvPr>
          <p:cNvSpPr txBox="1"/>
          <p:nvPr/>
        </p:nvSpPr>
        <p:spPr>
          <a:xfrm>
            <a:off x="10958809" y="4213679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dirty="0" err="1"/>
              <a:t>Single</a:t>
            </a:r>
            <a:r>
              <a:rPr lang="sv-SE" sz="1600" dirty="0"/>
              <a:t> </a:t>
            </a:r>
            <a:r>
              <a:rPr lang="sv-SE" sz="1600" dirty="0" err="1"/>
              <a:t>Qubit</a:t>
            </a:r>
            <a:r>
              <a:rPr lang="sv-SE" sz="1600" dirty="0"/>
              <a:t/>
            </a:r>
            <a:br>
              <a:rPr lang="sv-SE" sz="1600" dirty="0"/>
            </a:br>
            <a:r>
              <a:rPr lang="sv-SE" sz="1600" dirty="0"/>
              <a:t>RB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92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1371857"/>
            <a:ext cx="8552381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1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42" y="636482"/>
            <a:ext cx="6839281" cy="552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4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01" y="1596301"/>
            <a:ext cx="8552381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0801" y="1326861"/>
            <a:ext cx="6746311" cy="45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5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1371857"/>
            <a:ext cx="8552381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0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857571"/>
            <a:ext cx="7695238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1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14A023-C114-0148-A950-2B5F2975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46AEB-71F4-CD49-AD98-46653C446DDE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A3A53-9C68-A34D-B76C-91D33FE3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2A73C-3E54-E44C-93C7-3C7151E7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1787CE-FE9D-6243-80A7-0C41EE65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/>
              <a:t>Resonator </a:t>
            </a:r>
            <a:r>
              <a:rPr lang="sv-SE" cap="none" dirty="0" err="1"/>
              <a:t>Spectroscopy</a:t>
            </a:r>
            <a:endParaRPr lang="sv-SE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5216F5-C5CB-1947-98F5-6A9B004AD3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587" y="1574388"/>
                <a:ext cx="8501880" cy="4589345"/>
              </a:xfrm>
            </p:spPr>
            <p:txBody>
              <a:bodyPr>
                <a:normAutofit lnSpcReduction="10000"/>
              </a:bodyPr>
              <a:lstStyle/>
              <a:p>
                <a:pPr marL="609585" indent="-609585">
                  <a:buFont typeface="+mj-lt"/>
                  <a:buAutoNum type="arabicPeriod"/>
                </a:pPr>
                <a:r>
                  <a:rPr lang="sv-SE" sz="2667" dirty="0"/>
                  <a:t>Wideband </a:t>
                </a:r>
                <a:r>
                  <a:rPr lang="sv-SE" sz="2667" dirty="0" err="1"/>
                  <a:t>scan</a:t>
                </a:r>
                <a:r>
                  <a:rPr lang="sv-SE" sz="2667" dirty="0"/>
                  <a:t>  from 2-9GHz on VNA</a:t>
                </a:r>
              </a:p>
              <a:p>
                <a:pPr lvl="1"/>
                <a:r>
                  <a:rPr lang="sv-SE" sz="2133" dirty="0" err="1"/>
                  <a:t>Ensure</a:t>
                </a:r>
                <a:r>
                  <a:rPr lang="sv-SE" sz="2133" dirty="0"/>
                  <a:t> </a:t>
                </a:r>
                <a:r>
                  <a:rPr lang="sv-SE" sz="2133" dirty="0" err="1"/>
                  <a:t>readout</a:t>
                </a:r>
                <a:r>
                  <a:rPr lang="sv-SE" sz="2133" dirty="0"/>
                  <a:t> </a:t>
                </a:r>
                <a:r>
                  <a:rPr lang="sv-SE" sz="2133" dirty="0" err="1"/>
                  <a:t>chain</a:t>
                </a:r>
                <a:r>
                  <a:rPr lang="sv-SE" sz="2133" dirty="0"/>
                  <a:t> is </a:t>
                </a:r>
                <a:r>
                  <a:rPr lang="sv-SE" sz="2133" dirty="0" err="1"/>
                  <a:t>performing</a:t>
                </a:r>
                <a:r>
                  <a:rPr lang="sv-SE" sz="2133" dirty="0"/>
                  <a:t> to </a:t>
                </a:r>
                <a:r>
                  <a:rPr lang="sv-SE" sz="2133" dirty="0" err="1"/>
                  <a:t>spec</a:t>
                </a:r>
                <a:endParaRPr lang="sv-SE" sz="2133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sv-SE" sz="2133" dirty="0"/>
                  <a:t> min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sv-SE" sz="2667" dirty="0"/>
                  <a:t>Zoom on </a:t>
                </a:r>
                <a:r>
                  <a:rPr lang="sv-SE" sz="2667" dirty="0" err="1"/>
                  <a:t>resonators</a:t>
                </a:r>
                <a:r>
                  <a:rPr lang="sv-SE" sz="2667" dirty="0"/>
                  <a:t> (6-7GHz)</a:t>
                </a:r>
              </a:p>
              <a:p>
                <a:pPr lvl="1"/>
                <a:r>
                  <a:rPr lang="sv-SE" sz="2133" dirty="0" err="1"/>
                  <a:t>Find</a:t>
                </a:r>
                <a:r>
                  <a:rPr lang="sv-SE" sz="2133" dirty="0"/>
                  <a:t> </a:t>
                </a:r>
                <a:r>
                  <a:rPr lang="sv-SE" sz="2133" dirty="0" err="1"/>
                  <a:t>peaks</a:t>
                </a:r>
                <a:r>
                  <a:rPr lang="sv-SE" sz="2133" dirty="0"/>
                  <a:t> for </a:t>
                </a:r>
                <a:r>
                  <a:rPr lang="sv-SE" sz="2133" dirty="0" err="1"/>
                  <a:t>readout</a:t>
                </a:r>
                <a:r>
                  <a:rPr lang="sv-SE" sz="2133" dirty="0"/>
                  <a:t> </a:t>
                </a:r>
                <a:r>
                  <a:rPr lang="sv-SE" sz="2133" dirty="0" err="1"/>
                  <a:t>resonators</a:t>
                </a:r>
                <a:r>
                  <a:rPr lang="sv-SE" sz="2133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endParaRPr lang="sv-SE" sz="2133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sv-SE" sz="2133" dirty="0"/>
                  <a:t>1 min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sv-SE" sz="2667" dirty="0"/>
                  <a:t>Zoom on </a:t>
                </a:r>
                <a:r>
                  <a:rPr lang="sv-SE" sz="2667" dirty="0" err="1"/>
                  <a:t>resonators</a:t>
                </a:r>
                <a:r>
                  <a:rPr lang="sv-SE" sz="2667" dirty="0"/>
                  <a:t> (</a:t>
                </a:r>
                <a:r>
                  <a:rPr lang="sv-SE" sz="2667" dirty="0" err="1"/>
                  <a:t>individual</a:t>
                </a:r>
                <a:r>
                  <a:rPr lang="sv-SE" sz="2667" dirty="0"/>
                  <a:t>) vs </a:t>
                </a:r>
                <a:r>
                  <a:rPr lang="sv-SE" sz="2667" dirty="0" err="1"/>
                  <a:t>power</a:t>
                </a:r>
                <a:endParaRPr lang="sv-SE" sz="2667" dirty="0"/>
              </a:p>
              <a:p>
                <a:pPr lvl="1"/>
                <a:r>
                  <a:rPr lang="sv-SE" sz="2133" dirty="0" err="1"/>
                  <a:t>Ensure</a:t>
                </a:r>
                <a:r>
                  <a:rPr lang="sv-SE" sz="2133" dirty="0"/>
                  <a:t> `</a:t>
                </a:r>
                <a:r>
                  <a:rPr lang="sv-SE" sz="2133" dirty="0" err="1"/>
                  <a:t>punchout</a:t>
                </a:r>
                <a:r>
                  <a:rPr lang="sv-SE" sz="2133" dirty="0"/>
                  <a:t>´ </a:t>
                </a:r>
                <a:r>
                  <a:rPr lang="sv-SE" sz="2133" dirty="0" err="1"/>
                  <a:t>response</a:t>
                </a:r>
                <a:r>
                  <a:rPr lang="sv-SE" sz="2133" dirty="0"/>
                  <a:t> to </a:t>
                </a:r>
                <a:r>
                  <a:rPr lang="sv-SE" sz="2133" dirty="0" err="1"/>
                  <a:t>know</a:t>
                </a:r>
                <a:r>
                  <a:rPr lang="sv-SE" sz="2133" dirty="0"/>
                  <a:t> </a:t>
                </a:r>
                <a:r>
                  <a:rPr lang="sv-SE" sz="2133" dirty="0" err="1"/>
                  <a:t>if</a:t>
                </a:r>
                <a:r>
                  <a:rPr lang="sv-SE" sz="2133" dirty="0"/>
                  <a:t> </a:t>
                </a:r>
                <a:r>
                  <a:rPr lang="sv-SE" sz="2133" dirty="0" err="1"/>
                  <a:t>qubits</a:t>
                </a:r>
                <a:r>
                  <a:rPr lang="sv-SE" sz="2133" dirty="0"/>
                  <a:t/>
                </a:r>
                <a:br>
                  <a:rPr lang="sv-SE" sz="2133" dirty="0"/>
                </a:br>
                <a:r>
                  <a:rPr lang="sv-SE" sz="2133" dirty="0" err="1"/>
                  <a:t>survived</a:t>
                </a:r>
                <a:r>
                  <a:rPr lang="sv-SE" sz="2133" dirty="0"/>
                  <a:t> </a:t>
                </a:r>
                <a:r>
                  <a:rPr lang="sv-SE" sz="2133" dirty="0" err="1"/>
                  <a:t>fab</a:t>
                </a:r>
                <a:endParaRPr lang="sv-SE" sz="2133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sv-SE" sz="2133" dirty="0"/>
                  <a:t> </a:t>
                </a:r>
                <a:r>
                  <a:rPr lang="sv-SE" sz="2133" dirty="0" err="1"/>
                  <a:t>shift</a:t>
                </a:r>
                <a:r>
                  <a:rPr lang="sv-SE" sz="2133" dirty="0"/>
                  <a:t> for </a:t>
                </a:r>
                <a:r>
                  <a:rPr lang="sv-SE" sz="2133" dirty="0" err="1"/>
                  <a:t>extracting</a:t>
                </a:r>
                <a:r>
                  <a:rPr lang="sv-SE" sz="2133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𝑟𝑒𝑠</m:t>
                        </m:r>
                      </m:sub>
                    </m:sSub>
                  </m:oMath>
                </a14:m>
                <a:r>
                  <a:rPr lang="sv-SE" sz="2133" dirty="0"/>
                  <a:t> later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𝑙𝑜𝑤</m:t>
                        </m:r>
                      </m:sub>
                    </m:sSub>
                  </m:oMath>
                </a14:m>
                <a:r>
                  <a:rPr lang="sv-SE" sz="2133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v-SE" sz="2133" dirty="0"/>
                  <a:t> vs. Power,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sv-SE" sz="2133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∼5</m:t>
                    </m:r>
                  </m:oMath>
                </a14:m>
                <a:r>
                  <a:rPr lang="sv-SE" sz="2133" dirty="0"/>
                  <a:t>min per </a:t>
                </a:r>
                <a:r>
                  <a:rPr lang="sv-SE" sz="2133" dirty="0" err="1"/>
                  <a:t>resonator</a:t>
                </a:r>
                <a:endParaRPr lang="sv-SE" sz="2133" dirty="0"/>
              </a:p>
              <a:p>
                <a:pPr marL="609585" lvl="1" indent="0">
                  <a:buNone/>
                </a:pPr>
                <a:endParaRPr lang="sv-SE" sz="2133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5216F5-C5CB-1947-98F5-6A9B004AD3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587" y="1574388"/>
                <a:ext cx="8501880" cy="4589345"/>
              </a:xfrm>
              <a:blipFill>
                <a:blip r:embed="rId2"/>
                <a:stretch>
                  <a:fillRect l="-1362" t="-3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D45EC38-FB5C-4E5F-B5E1-3B46C3AF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977" y="706017"/>
            <a:ext cx="2776171" cy="16986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BCF5DE-1E53-4DF4-B7F0-3805EF0DD728}"/>
              </a:ext>
            </a:extLst>
          </p:cNvPr>
          <p:cNvCxnSpPr/>
          <p:nvPr/>
        </p:nvCxnSpPr>
        <p:spPr>
          <a:xfrm>
            <a:off x="7983235" y="2563924"/>
            <a:ext cx="376766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37EAE7-2BF5-40DF-BDD2-2CF0AB7553D8}"/>
              </a:ext>
            </a:extLst>
          </p:cNvPr>
          <p:cNvCxnSpPr/>
          <p:nvPr/>
        </p:nvCxnSpPr>
        <p:spPr>
          <a:xfrm>
            <a:off x="8026400" y="4722924"/>
            <a:ext cx="376766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6F6F719-111B-436C-8F45-177B5FCA3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36" y="2723206"/>
            <a:ext cx="2665672" cy="169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370790-4C23-48CB-A83A-04B75D0C7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997" y="4814293"/>
            <a:ext cx="2660412" cy="16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0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2" y="335335"/>
            <a:ext cx="5915248" cy="2845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5" y="3568957"/>
            <a:ext cx="5701766" cy="2742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721" y="1932838"/>
            <a:ext cx="5995519" cy="28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1371857"/>
            <a:ext cx="8552381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2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857571"/>
            <a:ext cx="7695238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4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1371857"/>
            <a:ext cx="8552381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6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E4B43B-582C-4197-8905-3D7085A24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AA977-67E2-4027-904C-FA89232C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95273-0154-4A15-AA0B-4C65B698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4277E8-8EC6-453E-A1C3-303D86DC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/>
              <a:t>Qubit</a:t>
            </a:r>
            <a:r>
              <a:rPr lang="sv-SE" cap="none" dirty="0"/>
              <a:t> </a:t>
            </a:r>
            <a:r>
              <a:rPr lang="sv-SE" cap="none" dirty="0" err="1"/>
              <a:t>Spectroscopy</a:t>
            </a:r>
            <a:r>
              <a:rPr lang="sv-SE" cap="none" dirty="0"/>
              <a:t> (</a:t>
            </a:r>
            <a:r>
              <a:rPr lang="sv-SE" cap="none" dirty="0" err="1"/>
              <a:t>Rough</a:t>
            </a:r>
            <a:r>
              <a:rPr lang="sv-SE" cap="none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6ACD2A-3B95-4D20-BC48-DB7FFFCD0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187" y="1709854"/>
                <a:ext cx="5343813" cy="4640321"/>
              </a:xfrm>
            </p:spPr>
            <p:txBody>
              <a:bodyPr/>
              <a:lstStyle/>
              <a:p>
                <a:pPr marL="609585" indent="-609585">
                  <a:buFont typeface="+mj-lt"/>
                  <a:buAutoNum type="arabicPeriod"/>
                </a:pPr>
                <a:r>
                  <a:rPr lang="sv-SE" sz="2667" dirty="0"/>
                  <a:t>CW </a:t>
                </a:r>
                <a:r>
                  <a:rPr lang="sv-SE" sz="2667" dirty="0" err="1"/>
                  <a:t>qubit</a:t>
                </a:r>
                <a:r>
                  <a:rPr lang="sv-SE" sz="2667" dirty="0"/>
                  <a:t> </a:t>
                </a:r>
                <a:r>
                  <a:rPr lang="sv-SE" sz="2667" dirty="0" err="1"/>
                  <a:t>spectroscopy</a:t>
                </a:r>
                <a:endParaRPr lang="sv-SE" sz="2667" dirty="0"/>
              </a:p>
              <a:p>
                <a:pPr marL="1523962" lvl="1" indent="-609585"/>
                <a:r>
                  <a:rPr lang="sv-SE" sz="2133" dirty="0" err="1"/>
                  <a:t>Sweep</a:t>
                </a:r>
                <a:r>
                  <a:rPr lang="sv-SE" sz="2133" dirty="0"/>
                  <a:t> </a:t>
                </a:r>
                <a:r>
                  <a:rPr lang="sv-SE" sz="2133" dirty="0" err="1"/>
                  <a:t>qubit</a:t>
                </a:r>
                <a:r>
                  <a:rPr lang="sv-SE" sz="2133" dirty="0"/>
                  <a:t> </a:t>
                </a:r>
                <a:r>
                  <a:rPr lang="sv-SE" sz="2133" dirty="0" err="1"/>
                  <a:t>frequency</a:t>
                </a:r>
                <a:r>
                  <a:rPr lang="sv-SE" sz="2133" dirty="0"/>
                  <a:t> to get </a:t>
                </a:r>
                <a:r>
                  <a:rPr lang="sv-SE" sz="2133" dirty="0" err="1"/>
                  <a:t>rough</a:t>
                </a:r>
                <a:r>
                  <a:rPr lang="sv-SE" sz="2133" dirty="0"/>
                  <a:t> </a:t>
                </a:r>
                <a:r>
                  <a:rPr lang="sv-SE" sz="2133" dirty="0" err="1"/>
                  <a:t>response</a:t>
                </a:r>
                <a:endParaRPr lang="sv-SE" sz="2133" dirty="0"/>
              </a:p>
              <a:p>
                <a:pPr marL="1523962" lvl="1" indent="-609585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sv-SE" sz="2133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133" dirty="0"/>
                  <a:t> min per qubit</a:t>
                </a:r>
              </a:p>
              <a:p>
                <a:pPr marL="1523962" lvl="1" indent="-609585"/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133" dirty="0"/>
                  <a:t> rough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/>
                  <a:t>CW Spec vs Power</a:t>
                </a:r>
              </a:p>
              <a:p>
                <a:pPr marL="1523962" lvl="1" indent="-609585"/>
                <a:r>
                  <a:rPr lang="en-US" sz="2133" dirty="0"/>
                  <a:t>Zoom in range of design,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133" dirty="0"/>
              </a:p>
              <a:p>
                <a:pPr marL="1523962" lvl="1" indent="-609585"/>
                <a:r>
                  <a:rPr lang="en-US" sz="2133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sv-SE" sz="2133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sv-SE" sz="2133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133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133" i="1" dirty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sz="2133" dirty="0"/>
              </a:p>
              <a:p>
                <a:pPr marL="1523962" lvl="1" indent="-609585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133" i="1">
                        <a:latin typeface="Cambria Math" panose="02040503050406030204" pitchFamily="18" charset="0"/>
                      </a:rPr>
                      <m:t>5−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133" dirty="0"/>
                  <a:t> min per qubit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16ACD2A-3B95-4D20-BC48-DB7FFFCD0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187" y="1709854"/>
                <a:ext cx="5343813" cy="4640321"/>
              </a:xfrm>
              <a:blipFill>
                <a:blip r:embed="rId2"/>
                <a:stretch>
                  <a:fillRect l="-2281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110CB49-6751-42B2-8B03-427B7681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52" y="1940512"/>
            <a:ext cx="6228944" cy="39692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3A224-79BE-489A-84BF-9BD28075B379}"/>
                  </a:ext>
                </a:extLst>
              </p:cNvPr>
              <p:cNvSpPr txBox="1"/>
              <p:nvPr/>
            </p:nvSpPr>
            <p:spPr>
              <a:xfrm>
                <a:off x="9414934" y="2475710"/>
                <a:ext cx="468205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13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𝟎𝟏</m:t>
                          </m:r>
                        </m:sub>
                      </m:sSub>
                    </m:oMath>
                  </m:oMathPara>
                </a14:m>
                <a:endParaRPr lang="en-US" sz="2133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03A224-79BE-489A-84BF-9BD28075B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934" y="2475710"/>
                <a:ext cx="468205" cy="328231"/>
              </a:xfrm>
              <a:prstGeom prst="rect">
                <a:avLst/>
              </a:prstGeom>
              <a:blipFill>
                <a:blip r:embed="rId4"/>
                <a:stretch>
                  <a:fillRect l="-19481" r="-25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BC459-7725-470D-83A0-6D99D029110F}"/>
                  </a:ext>
                </a:extLst>
              </p:cNvPr>
              <p:cNvSpPr txBox="1"/>
              <p:nvPr/>
            </p:nvSpPr>
            <p:spPr>
              <a:xfrm>
                <a:off x="7189216" y="4030014"/>
                <a:ext cx="468205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13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sz="2133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CBC459-7725-470D-83A0-6D99D0291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216" y="4030014"/>
                <a:ext cx="468205" cy="328231"/>
              </a:xfrm>
              <a:prstGeom prst="rect">
                <a:avLst/>
              </a:prstGeom>
              <a:blipFill>
                <a:blip r:embed="rId5"/>
                <a:stretch>
                  <a:fillRect l="-19481" r="-25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D9906-1169-4789-BDEB-3D8B590DCB0A}"/>
                  </a:ext>
                </a:extLst>
              </p:cNvPr>
              <p:cNvSpPr txBox="1"/>
              <p:nvPr/>
            </p:nvSpPr>
            <p:spPr>
              <a:xfrm>
                <a:off x="7847969" y="2399014"/>
                <a:ext cx="766364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133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sv-SE" sz="2133" b="1" i="1">
                              <a:latin typeface="Cambria Math" panose="02040503050406030204" pitchFamily="18" charset="0"/>
                            </a:rPr>
                            <m:t>𝟎𝟐</m:t>
                          </m:r>
                        </m:sub>
                      </m:sSub>
                      <m:r>
                        <a:rPr lang="sv-SE" sz="2133" b="1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sv-SE" sz="2133" b="1" i="1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133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0ED9906-1169-4789-BDEB-3D8B590DC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969" y="2399014"/>
                <a:ext cx="766364" cy="328231"/>
              </a:xfrm>
              <a:prstGeom prst="rect">
                <a:avLst/>
              </a:prstGeom>
              <a:blipFill>
                <a:blip r:embed="rId6"/>
                <a:stretch>
                  <a:fillRect l="-11111" r="-7143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CB6403-3F0C-48A5-9834-ED8973CB221B}"/>
              </a:ext>
            </a:extLst>
          </p:cNvPr>
          <p:cNvCxnSpPr/>
          <p:nvPr/>
        </p:nvCxnSpPr>
        <p:spPr>
          <a:xfrm>
            <a:off x="7670800" y="4605867"/>
            <a:ext cx="1984925" cy="0"/>
          </a:xfrm>
          <a:prstGeom prst="straightConnector1">
            <a:avLst/>
          </a:prstGeom>
          <a:ln w="285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77FDA3-B8F9-455C-9126-59AA4215EA2F}"/>
                  </a:ext>
                </a:extLst>
              </p:cNvPr>
              <p:cNvSpPr txBox="1"/>
              <p:nvPr/>
            </p:nvSpPr>
            <p:spPr>
              <a:xfrm>
                <a:off x="8117615" y="4557094"/>
                <a:ext cx="227626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133" b="1" i="1">
                          <a:latin typeface="Cambria Math" panose="02040503050406030204" pitchFamily="18" charset="0"/>
                        </a:rPr>
                        <m:t>𝜼</m:t>
                      </m:r>
                    </m:oMath>
                  </m:oMathPara>
                </a14:m>
                <a:endParaRPr lang="en-US" sz="2133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77FDA3-B8F9-455C-9126-59AA4215E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615" y="4557094"/>
                <a:ext cx="227626" cy="328231"/>
              </a:xfrm>
              <a:prstGeom prst="rect">
                <a:avLst/>
              </a:prstGeom>
              <a:blipFill>
                <a:blip r:embed="rId7"/>
                <a:stretch>
                  <a:fillRect l="-29730" r="-27027" b="-26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84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0C3BBF-9496-4464-9C3F-1B6A87E4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36C28-F572-4EE3-8528-E9A8CA75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B2926-C080-471D-AFA9-7BF7A5BC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9A602B-9954-400D-96C7-7EDBE211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20" y="2901471"/>
            <a:ext cx="10957213" cy="891183"/>
          </a:xfrm>
        </p:spPr>
        <p:txBody>
          <a:bodyPr/>
          <a:lstStyle/>
          <a:p>
            <a:pPr algn="ctr"/>
            <a:r>
              <a:rPr lang="sv-SE" cap="none" dirty="0" err="1"/>
              <a:t>Pulsed</a:t>
            </a:r>
            <a:r>
              <a:rPr lang="sv-SE" cap="none" dirty="0"/>
              <a:t> </a:t>
            </a:r>
            <a:r>
              <a:rPr lang="sv-SE" cap="none" dirty="0" err="1"/>
              <a:t>Spectroscopy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06740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F0B47-79B5-4FA9-AE01-30C88F9D7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C1080-4C7F-4E06-AF00-8A703DAB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D5E73-556D-4E6D-A7D6-C0D52EF4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5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143B0D-086D-46BA-A4A0-147CD543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cap="none" dirty="0"/>
              <a:t>Resonator </a:t>
            </a:r>
            <a:r>
              <a:rPr lang="sv-SE" cap="none" dirty="0" err="1"/>
              <a:t>Spectroscopy</a:t>
            </a:r>
            <a:r>
              <a:rPr lang="sv-SE" cap="none" dirty="0"/>
              <a:t> (</a:t>
            </a:r>
            <a:r>
              <a:rPr lang="sv-SE" cap="none" dirty="0" err="1"/>
              <a:t>Pulsed</a:t>
            </a:r>
            <a:r>
              <a:rPr lang="sv-SE" cap="none" dirty="0"/>
              <a:t>)</a:t>
            </a:r>
            <a:endParaRPr lang="en-US" cap="non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BAAD2-C2A0-41D6-B5E2-015E70310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783" indent="-685783">
              <a:buFont typeface="+mj-lt"/>
              <a:buAutoNum type="arabicPeriod"/>
            </a:pP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previous</a:t>
            </a:r>
            <a:r>
              <a:rPr lang="sv-SE" dirty="0"/>
              <a:t> information to guide</a:t>
            </a:r>
            <a:br>
              <a:rPr lang="sv-SE" dirty="0"/>
            </a:br>
            <a:r>
              <a:rPr lang="sv-SE" dirty="0"/>
              <a:t>initial </a:t>
            </a:r>
            <a:r>
              <a:rPr lang="sv-SE" dirty="0" err="1"/>
              <a:t>frequency</a:t>
            </a:r>
            <a:r>
              <a:rPr lang="sv-SE" dirty="0"/>
              <a:t> </a:t>
            </a:r>
            <a:r>
              <a:rPr lang="sv-SE" dirty="0" err="1"/>
              <a:t>guesses</a:t>
            </a:r>
            <a:endParaRPr lang="sv-SE" dirty="0"/>
          </a:p>
          <a:p>
            <a:pPr marL="1600160" lvl="1" indent="-685783"/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now</a:t>
            </a:r>
            <a:r>
              <a:rPr lang="sv-SE" dirty="0"/>
              <a:t> </a:t>
            </a:r>
            <a:r>
              <a:rPr lang="sv-SE" dirty="0" err="1"/>
              <a:t>perform</a:t>
            </a:r>
            <a:r>
              <a:rPr lang="sv-SE" dirty="0"/>
              <a:t> </a:t>
            </a:r>
            <a:r>
              <a:rPr lang="sv-SE" dirty="0" err="1"/>
              <a:t>multiplexed</a:t>
            </a:r>
            <a:r>
              <a:rPr lang="sv-SE" dirty="0"/>
              <a:t/>
            </a:r>
            <a:br>
              <a:rPr lang="sv-SE" dirty="0"/>
            </a:br>
            <a:r>
              <a:rPr lang="sv-SE" dirty="0" err="1"/>
              <a:t>readout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signals and read</a:t>
            </a:r>
            <a:br>
              <a:rPr lang="sv-SE" dirty="0"/>
            </a:br>
            <a:r>
              <a:rPr lang="sv-SE" dirty="0"/>
              <a:t>all </a:t>
            </a:r>
            <a:r>
              <a:rPr lang="sv-SE" dirty="0" err="1"/>
              <a:t>resonators</a:t>
            </a:r>
            <a:r>
              <a:rPr lang="sv-SE" dirty="0"/>
              <a:t> at </a:t>
            </a:r>
            <a:r>
              <a:rPr lang="sv-SE" dirty="0" err="1"/>
              <a:t>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5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E7F2F8-CD35-49F8-AFF4-D92E2BF04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468C5-287B-434F-853A-9820F55D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BCF3E-2BFB-4296-A7E9-CF7FC48FB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866B3E-1D7F-4DB2-976F-3A88EB4C9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94" y="702559"/>
            <a:ext cx="10957213" cy="891183"/>
          </a:xfrm>
        </p:spPr>
        <p:txBody>
          <a:bodyPr/>
          <a:lstStyle/>
          <a:p>
            <a:r>
              <a:rPr lang="sv-SE" cap="none" dirty="0" err="1"/>
              <a:t>Single</a:t>
            </a:r>
            <a:r>
              <a:rPr lang="sv-SE" cap="none" dirty="0"/>
              <a:t> </a:t>
            </a:r>
            <a:r>
              <a:rPr lang="sv-SE" cap="none" dirty="0" err="1"/>
              <a:t>Qubit</a:t>
            </a:r>
            <a:r>
              <a:rPr lang="sv-SE" cap="none" dirty="0"/>
              <a:t> Control (</a:t>
            </a:r>
            <a:r>
              <a:rPr lang="sv-SE" cap="none" dirty="0" err="1"/>
              <a:t>Rough</a:t>
            </a:r>
            <a:r>
              <a:rPr lang="sv-SE" cap="none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4A5283-EE62-42B3-ABCC-B9EBC18C47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87" y="1515121"/>
                <a:ext cx="7291147" cy="4640321"/>
              </a:xfrm>
            </p:spPr>
            <p:txBody>
              <a:bodyPr>
                <a:normAutofit lnSpcReduction="10000"/>
              </a:bodyPr>
              <a:lstStyle/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/>
                  <a:t>Find </a:t>
                </a:r>
                <a14:m>
                  <m:oMath xmlns:m="http://schemas.openxmlformats.org/officeDocument/2006/math">
                    <m:r>
                      <a:rPr lang="sv-SE" sz="2667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sv-SE" sz="2667" dirty="0"/>
                  <a:t> </a:t>
                </a:r>
                <a:r>
                  <a:rPr lang="sv-SE" sz="2667" dirty="0" err="1"/>
                  <a:t>pulse</a:t>
                </a:r>
                <a:r>
                  <a:rPr lang="sv-SE" sz="2667" dirty="0"/>
                  <a:t> </a:t>
                </a:r>
                <a:r>
                  <a:rPr lang="sv-SE" sz="2667" dirty="0" err="1"/>
                  <a:t>roughly</a:t>
                </a:r>
                <a:r>
                  <a:rPr lang="sv-SE" sz="2667" dirty="0"/>
                  <a:t> (</a:t>
                </a:r>
                <a:r>
                  <a:rPr lang="sv-SE" sz="2667" dirty="0" err="1"/>
                  <a:t>Rabi</a:t>
                </a:r>
                <a:r>
                  <a:rPr lang="sv-SE" sz="2667" dirty="0"/>
                  <a:t>, </a:t>
                </a:r>
                <a:r>
                  <a:rPr lang="sv-SE" sz="2667" dirty="0" err="1"/>
                  <a:t>parallel</a:t>
                </a:r>
                <a:r>
                  <a:rPr lang="sv-SE" sz="2667" dirty="0"/>
                  <a:t>)</a:t>
                </a:r>
              </a:p>
              <a:p>
                <a:pPr marL="1600160" lvl="1" indent="-685783"/>
                <a:r>
                  <a:rPr lang="sv-SE" sz="2133" dirty="0" err="1"/>
                  <a:t>Sweep</a:t>
                </a:r>
                <a:r>
                  <a:rPr lang="sv-SE" sz="2133" dirty="0"/>
                  <a:t> </a:t>
                </a:r>
                <a:r>
                  <a:rPr lang="sv-SE" sz="2133" dirty="0" err="1"/>
                  <a:t>amplitude</a:t>
                </a:r>
                <a:r>
                  <a:rPr lang="sv-SE" sz="2133" dirty="0"/>
                  <a:t> for </a:t>
                </a:r>
                <a:r>
                  <a:rPr lang="sv-SE" sz="2133" dirty="0" err="1"/>
                  <a:t>fixed</a:t>
                </a:r>
                <a:r>
                  <a:rPr lang="sv-SE" sz="2133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sv-SE" sz="2133" dirty="0"/>
              </a:p>
              <a:p>
                <a:pPr marL="1600160" lvl="1" indent="-685783"/>
                <a:r>
                  <a:rPr lang="sv-SE" sz="2133" dirty="0" err="1"/>
                  <a:t>Obtain</a:t>
                </a:r>
                <a:r>
                  <a:rPr lang="sv-SE" sz="2133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sv-SE" sz="2133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sv-SE" sz="2133" dirty="0"/>
                  <a:t> </a:t>
                </a:r>
                <a:r>
                  <a:rPr lang="sv-SE" sz="2133" dirty="0" err="1"/>
                  <a:t>pulse</a:t>
                </a:r>
                <a:r>
                  <a:rPr lang="sv-SE" sz="2133" dirty="0"/>
                  <a:t> </a:t>
                </a:r>
                <a:r>
                  <a:rPr lang="sv-SE" sz="2133" dirty="0" err="1"/>
                  <a:t>amplitudes</a:t>
                </a:r>
                <a:endParaRPr lang="sv-SE" sz="2133" dirty="0"/>
              </a:p>
              <a:p>
                <a:pPr marL="1600160" lvl="1" indent="-685783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∼2</m:t>
                    </m:r>
                  </m:oMath>
                </a14:m>
                <a:r>
                  <a:rPr lang="sv-SE" sz="2133" dirty="0"/>
                  <a:t>min</a:t>
                </a:r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 err="1"/>
                  <a:t>Refine</a:t>
                </a:r>
                <a:r>
                  <a:rPr lang="sv-SE" sz="2667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667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667" i="1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sv-SE" sz="2667" dirty="0"/>
                  <a:t>to </a:t>
                </a:r>
                <a:r>
                  <a:rPr lang="sv-SE" sz="2667" dirty="0" err="1"/>
                  <a:t>true</a:t>
                </a:r>
                <a:r>
                  <a:rPr lang="sv-SE" sz="2667" dirty="0"/>
                  <a:t> </a:t>
                </a:r>
                <a:r>
                  <a:rPr lang="sv-SE" sz="2667" dirty="0" err="1"/>
                  <a:t>values</a:t>
                </a:r>
                <a:r>
                  <a:rPr lang="sv-SE" sz="2667" dirty="0"/>
                  <a:t> (</a:t>
                </a:r>
                <a:r>
                  <a:rPr lang="sv-SE" sz="2667" dirty="0" err="1"/>
                  <a:t>parallel</a:t>
                </a:r>
                <a:r>
                  <a:rPr lang="sv-SE" sz="2667" dirty="0"/>
                  <a:t>)</a:t>
                </a:r>
              </a:p>
              <a:p>
                <a:pPr marL="1600160" lvl="1" indent="-685783"/>
                <a:r>
                  <a:rPr lang="sv-SE" sz="2133" dirty="0" err="1"/>
                  <a:t>Measure</a:t>
                </a:r>
                <a:r>
                  <a:rPr lang="sv-SE" sz="2133" dirty="0"/>
                  <a:t> Ramsey </a:t>
                </a:r>
                <a:r>
                  <a:rPr lang="sv-SE" sz="2133" dirty="0" err="1"/>
                  <a:t>detuned</a:t>
                </a:r>
                <a:r>
                  <a:rPr lang="sv-SE" sz="2133" dirty="0"/>
                  <a:t> by</a:t>
                </a:r>
                <a:br>
                  <a:rPr lang="sv-SE" sz="2133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sv-SE" sz="2133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𝑅𝑎𝑚𝑠𝑒𝑦</m:t>
                        </m:r>
                      </m:sub>
                    </m:sSub>
                    <m:r>
                      <a:rPr lang="sv-SE" sz="2133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v-SE" sz="2133" dirty="0"/>
                  <a:t>MHz from </a:t>
                </a:r>
                <a:r>
                  <a:rPr lang="sv-SE" sz="2133" dirty="0" err="1"/>
                  <a:t>rough</a:t>
                </a:r>
                <a:endParaRPr lang="sv-SE" sz="2133" dirty="0"/>
              </a:p>
              <a:p>
                <a:pPr marL="1600160" lvl="1" indent="-685783"/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∼5−10</m:t>
                    </m:r>
                  </m:oMath>
                </a14:m>
                <a:r>
                  <a:rPr lang="sv-SE" sz="2133" dirty="0"/>
                  <a:t>min</a:t>
                </a:r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/>
                  <a:t>At </a:t>
                </a:r>
                <a:r>
                  <a:rPr lang="sv-SE" sz="2667" dirty="0" err="1"/>
                  <a:t>this</a:t>
                </a:r>
                <a:r>
                  <a:rPr lang="sv-SE" sz="2667" dirty="0"/>
                  <a:t> </a:t>
                </a:r>
                <a:r>
                  <a:rPr lang="sv-SE" sz="2667" dirty="0" err="1"/>
                  <a:t>point</a:t>
                </a:r>
                <a:r>
                  <a:rPr lang="sv-SE" sz="2667" dirty="0"/>
                  <a:t> </a:t>
                </a:r>
                <a:r>
                  <a:rPr lang="sv-SE" sz="2667" dirty="0" err="1"/>
                  <a:t>can</a:t>
                </a:r>
                <a:r>
                  <a:rPr lang="sv-SE" sz="2667" dirty="0"/>
                  <a:t> </a:t>
                </a:r>
                <a:r>
                  <a:rPr lang="sv-SE" sz="2667" dirty="0" err="1"/>
                  <a:t>measure</a:t>
                </a:r>
                <a:r>
                  <a:rPr lang="sv-SE" sz="2667" dirty="0"/>
                  <a:t> T1, T2, T2*</a:t>
                </a:r>
              </a:p>
              <a:p>
                <a:pPr marL="1600160" lvl="1" indent="-685783"/>
                <a:r>
                  <a:rPr lang="sv-SE" sz="2133" dirty="0" err="1"/>
                  <a:t>Typically</a:t>
                </a:r>
                <a:r>
                  <a:rPr lang="sv-SE" sz="2133" dirty="0"/>
                  <a:t> </a:t>
                </a:r>
                <a:r>
                  <a:rPr lang="sv-SE" sz="2133" dirty="0" err="1"/>
                  <a:t>move</a:t>
                </a:r>
                <a:r>
                  <a:rPr lang="sv-SE" sz="2133" dirty="0"/>
                  <a:t> </a:t>
                </a:r>
                <a:r>
                  <a:rPr lang="sv-SE" sz="2133" dirty="0" err="1"/>
                  <a:t>onto</a:t>
                </a:r>
                <a:r>
                  <a:rPr lang="sv-SE" sz="2133" dirty="0"/>
                  <a:t> </a:t>
                </a:r>
                <a:r>
                  <a:rPr lang="sv-SE" sz="2133" dirty="0" err="1"/>
                  <a:t>readout</a:t>
                </a:r>
                <a:r>
                  <a:rPr lang="sv-SE" sz="2133" dirty="0"/>
                  <a:t> </a:t>
                </a:r>
                <a:r>
                  <a:rPr lang="sv-SE" sz="2133" dirty="0" err="1"/>
                  <a:t>optimization</a:t>
                </a:r>
                <a:r>
                  <a:rPr lang="sv-SE" sz="2133" dirty="0"/>
                  <a:t>/</a:t>
                </a:r>
                <a:r>
                  <a:rPr lang="sv-SE" sz="2133" dirty="0" err="1"/>
                  <a:t>discrimination</a:t>
                </a:r>
                <a:endParaRPr lang="sv-SE" sz="2133" dirty="0"/>
              </a:p>
              <a:p>
                <a:pPr marL="1600160" lvl="1" indent="-685783"/>
                <a:r>
                  <a:rPr lang="sv-SE" sz="2133" dirty="0"/>
                  <a:t>IQ </a:t>
                </a:r>
                <a:r>
                  <a:rPr lang="sv-SE" sz="2133" dirty="0" err="1"/>
                  <a:t>balancing</a:t>
                </a:r>
                <a:r>
                  <a:rPr lang="sv-SE" sz="2133" dirty="0"/>
                  <a:t> (</a:t>
                </a:r>
                <a:r>
                  <a:rPr lang="sv-SE" sz="2133" dirty="0" err="1"/>
                  <a:t>optimizing</a:t>
                </a:r>
                <a:r>
                  <a:rPr lang="sv-SE" sz="2133" dirty="0"/>
                  <a:t> </a:t>
                </a:r>
                <a:r>
                  <a:rPr lang="sv-SE" sz="2133" dirty="0" err="1"/>
                  <a:t>pulse</a:t>
                </a:r>
                <a:r>
                  <a:rPr lang="sv-SE" sz="2133" dirty="0"/>
                  <a:t> </a:t>
                </a:r>
                <a:r>
                  <a:rPr lang="sv-SE" sz="2133" dirty="0" err="1"/>
                  <a:t>upconversion</a:t>
                </a:r>
                <a:r>
                  <a:rPr lang="sv-SE" sz="2133" dirty="0"/>
                  <a:t>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D4A5283-EE62-42B3-ABCC-B9EBC18C4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87" y="1515121"/>
                <a:ext cx="7291147" cy="4640321"/>
              </a:xfrm>
              <a:blipFill>
                <a:blip r:embed="rId2"/>
                <a:stretch>
                  <a:fillRect l="-1589" t="-3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794F285-6A06-4375-8B8E-DA92499145E5}"/>
              </a:ext>
            </a:extLst>
          </p:cNvPr>
          <p:cNvGrpSpPr/>
          <p:nvPr/>
        </p:nvGrpSpPr>
        <p:grpSpPr>
          <a:xfrm>
            <a:off x="7649969" y="1435788"/>
            <a:ext cx="3860800" cy="2460187"/>
            <a:chOff x="5785355" y="1136340"/>
            <a:chExt cx="2895600" cy="18451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34B863-5E1A-4034-BA71-D7BF773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5355" y="1136340"/>
              <a:ext cx="2895600" cy="184514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53845F4-D6C8-49F1-B12E-DA55B230EC4A}"/>
                </a:ext>
              </a:extLst>
            </p:cNvPr>
            <p:cNvCxnSpPr>
              <a:cxnSpLocks/>
            </p:cNvCxnSpPr>
            <p:nvPr/>
          </p:nvCxnSpPr>
          <p:spPr>
            <a:xfrm>
              <a:off x="7335260" y="1331002"/>
              <a:ext cx="0" cy="1360565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2D84D6-866A-4F6A-98C3-4924174E348C}"/>
                </a:ext>
              </a:extLst>
            </p:cNvPr>
            <p:cNvCxnSpPr>
              <a:cxnSpLocks/>
            </p:cNvCxnSpPr>
            <p:nvPr/>
          </p:nvCxnSpPr>
          <p:spPr>
            <a:xfrm>
              <a:off x="7678160" y="1885950"/>
              <a:ext cx="0" cy="781050"/>
            </a:xfrm>
            <a:prstGeom prst="line">
              <a:avLst/>
            </a:prstGeom>
            <a:ln w="28575">
              <a:solidFill>
                <a:srgbClr val="00B0F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23BA7B7-6B93-4AF0-9CD1-0D0C419D2BF1}"/>
                </a:ext>
              </a:extLst>
            </p:cNvPr>
            <p:cNvCxnSpPr>
              <a:cxnSpLocks/>
            </p:cNvCxnSpPr>
            <p:nvPr/>
          </p:nvCxnSpPr>
          <p:spPr>
            <a:xfrm>
              <a:off x="8014710" y="1695450"/>
              <a:ext cx="0" cy="996117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0D518-93BE-48AA-BC24-F2E24BEF7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373" y="3982298"/>
            <a:ext cx="3996267" cy="254651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061F02-55E1-49DC-84A3-46238AE1E972}"/>
              </a:ext>
            </a:extLst>
          </p:cNvPr>
          <p:cNvCxnSpPr/>
          <p:nvPr/>
        </p:nvCxnSpPr>
        <p:spPr>
          <a:xfrm>
            <a:off x="7806940" y="3941272"/>
            <a:ext cx="3767667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54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099818-BD2C-4769-AE0C-73EE1208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0BA709-02BC-42DE-A6C9-1B01C6E5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BC743-BE07-4850-A6F9-885ED3608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FA8D08-C45B-46AC-ACDA-557CF7A70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/>
              <a:t>Mixer </a:t>
            </a:r>
            <a:r>
              <a:rPr lang="sv-SE" cap="none" dirty="0" err="1"/>
              <a:t>Calibration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661B75-A821-405D-9D5C-B2D10C0B2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854" y="1709854"/>
                <a:ext cx="10957213" cy="4640321"/>
              </a:xfrm>
            </p:spPr>
            <p:txBody>
              <a:bodyPr/>
              <a:lstStyle/>
              <a:p>
                <a:r>
                  <a:rPr lang="sv-SE" dirty="0"/>
                  <a:t>Once operating </a:t>
                </a:r>
                <a:r>
                  <a:rPr lang="sv-SE" dirty="0" err="1"/>
                  <a:t>frequency</a:t>
                </a:r>
                <a:r>
                  <a:rPr lang="sv-SE" dirty="0"/>
                  <a:t> is </a:t>
                </a:r>
                <a:r>
                  <a:rPr lang="sv-SE" dirty="0" err="1"/>
                  <a:t>found</a:t>
                </a:r>
                <a:r>
                  <a:rPr lang="sv-SE" dirty="0"/>
                  <a:t> </a:t>
                </a:r>
                <a:r>
                  <a:rPr lang="sv-SE" dirty="0" err="1"/>
                  <a:t>we</a:t>
                </a:r>
                <a:r>
                  <a:rPr lang="sv-SE" dirty="0"/>
                  <a:t> </a:t>
                </a:r>
                <a:r>
                  <a:rPr lang="sv-SE" dirty="0" err="1"/>
                  <a:t>can</a:t>
                </a:r>
                <a:r>
                  <a:rPr lang="sv-SE" dirty="0"/>
                  <a:t> </a:t>
                </a:r>
                <a:r>
                  <a:rPr lang="sv-SE" dirty="0" err="1"/>
                  <a:t>balance</a:t>
                </a:r>
                <a:r>
                  <a:rPr lang="sv-SE" dirty="0"/>
                  <a:t> the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sv-SE" dirty="0"/>
                  <a:t>-</a:t>
                </a:r>
                <a:r>
                  <a:rPr lang="sv-SE" dirty="0" err="1"/>
                  <a:t>Wave</a:t>
                </a:r>
                <a:r>
                  <a:rPr lang="sv-SE" dirty="0"/>
                  <a:t> mixers for the </a:t>
                </a:r>
                <a:r>
                  <a:rPr lang="sv-SE" dirty="0" err="1"/>
                  <a:t>qubit</a:t>
                </a:r>
                <a:r>
                  <a:rPr lang="sv-SE" dirty="0"/>
                  <a:t> signal</a:t>
                </a:r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dirty="0" err="1"/>
                  <a:t>Supress</a:t>
                </a:r>
                <a:r>
                  <a:rPr lang="sv-SE" dirty="0"/>
                  <a:t> LO </a:t>
                </a:r>
                <a:r>
                  <a:rPr lang="sv-SE" dirty="0" err="1"/>
                  <a:t>leakage</a:t>
                </a:r>
                <a:r>
                  <a:rPr lang="sv-SE" dirty="0"/>
                  <a:t> by </a:t>
                </a:r>
                <a:r>
                  <a:rPr lang="sv-SE" dirty="0" err="1"/>
                  <a:t>adjusting</a:t>
                </a:r>
                <a:r>
                  <a:rPr lang="sv-SE" dirty="0"/>
                  <a:t/>
                </a:r>
                <a:br>
                  <a:rPr lang="sv-SE" dirty="0"/>
                </a:br>
                <a:r>
                  <a:rPr lang="sv-SE" dirty="0"/>
                  <a:t>DC offsets </a:t>
                </a:r>
                <a:r>
                  <a:rPr lang="sv-SE" dirty="0" err="1"/>
                  <a:t>between</a:t>
                </a:r>
                <a:r>
                  <a:rPr lang="sv-SE" dirty="0"/>
                  <a:t> IQ ports</a:t>
                </a:r>
              </a:p>
              <a:p>
                <a:pPr marL="685783" indent="-685783">
                  <a:buFont typeface="+mj-lt"/>
                  <a:buAutoNum type="arabicPeriod"/>
                </a:pPr>
                <a:r>
                  <a:rPr lang="sv-SE" dirty="0" err="1"/>
                  <a:t>Supress</a:t>
                </a:r>
                <a:r>
                  <a:rPr lang="sv-SE" dirty="0"/>
                  <a:t> image </a:t>
                </a:r>
                <a:r>
                  <a:rPr lang="sv-SE" dirty="0" err="1"/>
                  <a:t>sideband</a:t>
                </a:r>
                <a:r>
                  <a:rPr lang="sv-SE" dirty="0"/>
                  <a:t> by </a:t>
                </a:r>
                <a:r>
                  <a:rPr lang="sv-SE" dirty="0" err="1"/>
                  <a:t>adjusting</a:t>
                </a:r>
                <a:r>
                  <a:rPr lang="sv-SE" dirty="0"/>
                  <a:t/>
                </a:r>
                <a:br>
                  <a:rPr lang="sv-SE" dirty="0"/>
                </a:br>
                <a:r>
                  <a:rPr lang="sv-SE" dirty="0"/>
                  <a:t>relative </a:t>
                </a:r>
                <a:r>
                  <a:rPr lang="sv-SE" dirty="0" err="1"/>
                  <a:t>gain</a:t>
                </a:r>
                <a:r>
                  <a:rPr lang="sv-SE" dirty="0"/>
                  <a:t> and </a:t>
                </a:r>
                <a:r>
                  <a:rPr lang="sv-SE" dirty="0" err="1"/>
                  <a:t>phase</a:t>
                </a:r>
                <a:r>
                  <a:rPr lang="sv-SE" dirty="0"/>
                  <a:t> </a:t>
                </a:r>
                <a:r>
                  <a:rPr lang="sv-SE" dirty="0" err="1"/>
                  <a:t>between</a:t>
                </a:r>
                <a:r>
                  <a:rPr lang="sv-SE" dirty="0"/>
                  <a:t> IQ</a:t>
                </a:r>
                <a:br>
                  <a:rPr lang="sv-SE" dirty="0"/>
                </a:br>
                <a:r>
                  <a:rPr lang="sv-SE" dirty="0"/>
                  <a:t>ports 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661B75-A821-405D-9D5C-B2D10C0B2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854" y="1709854"/>
                <a:ext cx="10957213" cy="4640321"/>
              </a:xfrm>
              <a:blipFill>
                <a:blip r:embed="rId2"/>
                <a:stretch>
                  <a:fillRect l="-1613" t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56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5AB8C-B8F1-4B24-BD29-5C74E2A6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CB841-E543-4C37-907F-DFAF962A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CE604-C67A-4D1D-9681-9832D523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A17B0A-D26C-4C33-B43C-B5520AB7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/>
              <a:t>Readout</a:t>
            </a:r>
            <a:r>
              <a:rPr lang="sv-SE" cap="none" dirty="0"/>
              <a:t> </a:t>
            </a:r>
            <a:r>
              <a:rPr lang="sv-SE" cap="none" dirty="0" err="1"/>
              <a:t>Optimization</a:t>
            </a:r>
            <a:r>
              <a:rPr lang="sv-SE" cap="none" dirty="0"/>
              <a:t> (Round 1)</a:t>
            </a:r>
            <a:endParaRPr lang="en-US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5008F70-7C75-4268-8129-F4B6C38884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187" y="1709854"/>
                <a:ext cx="6486813" cy="4640321"/>
              </a:xfrm>
            </p:spPr>
            <p:txBody>
              <a:bodyPr/>
              <a:lstStyle/>
              <a:p>
                <a:pPr marL="685783" indent="-685783">
                  <a:buFont typeface="+mj-lt"/>
                  <a:buAutoNum type="arabicPeriod"/>
                </a:pPr>
                <a:r>
                  <a:rPr lang="sv-SE" sz="2667" dirty="0"/>
                  <a:t>Pulsed </a:t>
                </a:r>
                <a:r>
                  <a:rPr lang="sv-SE" sz="2667" dirty="0" err="1"/>
                  <a:t>resonator</a:t>
                </a:r>
                <a:r>
                  <a:rPr lang="sv-SE" sz="2667" dirty="0"/>
                  <a:t> </a:t>
                </a:r>
                <a:r>
                  <a:rPr lang="sv-SE" sz="2667" dirty="0" err="1"/>
                  <a:t>spectroscopy</a:t>
                </a:r>
                <a:r>
                  <a:rPr lang="sv-SE" sz="2667" dirty="0"/>
                  <a:t/>
                </a:r>
                <a:br>
                  <a:rPr lang="sv-SE" sz="2667" dirty="0"/>
                </a:br>
                <a:r>
                  <a:rPr lang="sv-SE" sz="2667" dirty="0"/>
                  <a:t>as a </a:t>
                </a:r>
                <a:r>
                  <a:rPr lang="sv-SE" sz="2667" dirty="0" err="1"/>
                  <a:t>function</a:t>
                </a:r>
                <a:r>
                  <a:rPr lang="sv-SE" sz="2667" dirty="0"/>
                  <a:t> </a:t>
                </a:r>
                <a:r>
                  <a:rPr lang="sv-SE" sz="2667" dirty="0" err="1"/>
                  <a:t>of</a:t>
                </a:r>
                <a:r>
                  <a:rPr lang="sv-SE" sz="2667" dirty="0"/>
                  <a:t> </a:t>
                </a:r>
                <a:r>
                  <a:rPr lang="sv-SE" sz="2667" dirty="0" err="1"/>
                  <a:t>qubit</a:t>
                </a:r>
                <a:r>
                  <a:rPr lang="sv-SE" sz="2667" dirty="0"/>
                  <a:t> </a:t>
                </a:r>
                <a:r>
                  <a:rPr lang="sv-SE" sz="2667" dirty="0" err="1"/>
                  <a:t>state</a:t>
                </a:r>
                <a:endParaRPr lang="sv-SE" sz="2667" dirty="0"/>
              </a:p>
              <a:p>
                <a:pPr marL="1600160" lvl="1" indent="-685783"/>
                <a:r>
                  <a:rPr lang="sv-SE" sz="2133" dirty="0" err="1"/>
                  <a:t>Find</a:t>
                </a:r>
                <a:r>
                  <a:rPr lang="sv-SE" sz="2133" dirty="0"/>
                  <a:t> maximum SNR in IQ plane</a:t>
                </a:r>
              </a:p>
              <a:p>
                <a:pPr lvl="1" indent="0">
                  <a:buNone/>
                </a:pPr>
                <a:r>
                  <a:rPr lang="sv-SE" sz="2133" dirty="0"/>
                  <a:t>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v-SE" sz="2133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sv-SE" sz="2133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sv-SE" sz="2133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sv-SE" sz="2133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|"/>
                                            <m:endChr m:val="⟩"/>
                                            <m:ctrlP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r>
                                      <a:rPr lang="sv-SE" sz="2133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|"/>
                                            <m:endChr m:val="⟩"/>
                                            <m:ctrlP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sv-SE" sz="213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sv-SE" sz="2133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sv-SE" sz="2133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sv-SE" sz="2133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|"/>
                                            <m:endChr m:val="⟩"/>
                                            <m:ctrlP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r>
                                      <a:rPr lang="sv-SE" sz="2133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sz="2133" i="1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begChr m:val="|"/>
                                            <m:endChr m:val="⟩"/>
                                            <m:ctrlP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sv-SE" sz="2133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sv-SE" sz="2133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sv-SE" sz="2133" i="1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endParaRPr lang="en-US" sz="2133" dirty="0"/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/>
                  <a:t>Convert to Single Shot measurement</a:t>
                </a:r>
                <a:br>
                  <a:rPr lang="en-US" sz="2667" dirty="0"/>
                </a:br>
                <a:r>
                  <a:rPr lang="en-US" sz="2667" dirty="0"/>
                  <a:t>and generate discriminator</a:t>
                </a:r>
              </a:p>
              <a:p>
                <a:pPr marL="1523962" lvl="1" indent="-609585"/>
                <a:r>
                  <a:rPr lang="en-US" sz="2133" dirty="0"/>
                  <a:t>Nearest centroid, SVM, </a:t>
                </a:r>
                <a:r>
                  <a:rPr lang="en-US" sz="2133" dirty="0" err="1"/>
                  <a:t>etc</a:t>
                </a:r>
                <a:r>
                  <a:rPr lang="en-US" sz="2133" dirty="0"/>
                  <a:t>…</a:t>
                </a:r>
              </a:p>
              <a:p>
                <a:pPr marL="609585" indent="-609585">
                  <a:buFont typeface="+mj-lt"/>
                  <a:buAutoNum type="arabicPeriod"/>
                </a:pPr>
                <a:r>
                  <a:rPr lang="en-US" sz="2667" dirty="0"/>
                  <a:t>Optimize readout pulse-length and RO pulse amplitude to 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67" i="1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sv-SE" sz="2667" i="1">
                            <a:latin typeface="Cambria Math" panose="02040503050406030204" pitchFamily="18" charset="0"/>
                          </a:rPr>
                          <m:t>𝑅𝑂</m:t>
                        </m:r>
                      </m:sub>
                    </m:sSub>
                  </m:oMath>
                </a14:m>
                <a:endParaRPr lang="en-US" sz="2667" dirty="0"/>
              </a:p>
              <a:p>
                <a:pPr marL="1523962" lvl="1" indent="-609585"/>
                <a:r>
                  <a:rPr lang="en-US" sz="2133" dirty="0"/>
                  <a:t>Can hold-off if interested in </a:t>
                </a:r>
                <a14:m>
                  <m:oMath xmlns:m="http://schemas.openxmlformats.org/officeDocument/2006/math">
                    <m:r>
                      <a:rPr lang="sv-SE" sz="2133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sv-SE" sz="2133" i="1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sz="2133" dirty="0"/>
                  <a:t> state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C5008F70-7C75-4268-8129-F4B6C3888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187" y="1709854"/>
                <a:ext cx="6486813" cy="4640321"/>
              </a:xfrm>
              <a:blipFill>
                <a:blip r:embed="rId2"/>
                <a:stretch>
                  <a:fillRect l="-1880" t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D0C35EC-C76D-4646-B186-AF1B823A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760" y="1557988"/>
            <a:ext cx="3738880" cy="23824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0D80A-83C5-4EBF-BC92-C92C61B53F34}"/>
              </a:ext>
            </a:extLst>
          </p:cNvPr>
          <p:cNvCxnSpPr/>
          <p:nvPr/>
        </p:nvCxnSpPr>
        <p:spPr>
          <a:xfrm>
            <a:off x="9416415" y="1829755"/>
            <a:ext cx="0" cy="16865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BDFDDB-3714-4E72-96B9-20B7A9378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761" y="3940485"/>
            <a:ext cx="4073825" cy="2595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AC706-976E-43BE-BCBD-9BE47A9DD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01" y="5420476"/>
            <a:ext cx="1077937" cy="68688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B22700-8DDA-4A49-B202-BA09FBCBB4ED}"/>
              </a:ext>
            </a:extLst>
          </p:cNvPr>
          <p:cNvCxnSpPr/>
          <p:nvPr/>
        </p:nvCxnSpPr>
        <p:spPr>
          <a:xfrm>
            <a:off x="8421581" y="4813621"/>
            <a:ext cx="1989667" cy="355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0A95E8-6FD3-4D4D-94B2-84BDE27A0ABD}"/>
              </a:ext>
            </a:extLst>
          </p:cNvPr>
          <p:cNvCxnSpPr/>
          <p:nvPr/>
        </p:nvCxnSpPr>
        <p:spPr>
          <a:xfrm flipH="1">
            <a:off x="9316217" y="4580468"/>
            <a:ext cx="153881" cy="84000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25C6FC-B53E-4569-AC59-6F36C0C0065E}"/>
                  </a:ext>
                </a:extLst>
              </p:cNvPr>
              <p:cNvSpPr txBox="1"/>
              <p:nvPr/>
            </p:nvSpPr>
            <p:spPr>
              <a:xfrm>
                <a:off x="8421582" y="4364653"/>
                <a:ext cx="4701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625C6FC-B53E-4569-AC59-6F36C0C00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82" y="4364653"/>
                <a:ext cx="470129" cy="369332"/>
              </a:xfrm>
              <a:prstGeom prst="rect">
                <a:avLst/>
              </a:prstGeom>
              <a:blipFill>
                <a:blip r:embed="rId6"/>
                <a:stretch>
                  <a:fillRect l="-21795" r="-2179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4B85FD-B6DF-4BF3-B878-75EB26FA2DF5}"/>
                  </a:ext>
                </a:extLst>
              </p:cNvPr>
              <p:cNvSpPr txBox="1"/>
              <p:nvPr/>
            </p:nvSpPr>
            <p:spPr>
              <a:xfrm>
                <a:off x="9977428" y="4652913"/>
                <a:ext cx="436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sv-S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4B85FD-B6DF-4BF3-B878-75EB26FA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428" y="4652913"/>
                <a:ext cx="436338" cy="369332"/>
              </a:xfrm>
              <a:prstGeom prst="rect">
                <a:avLst/>
              </a:prstGeom>
              <a:blipFill>
                <a:blip r:embed="rId7"/>
                <a:stretch>
                  <a:fillRect l="-25352" r="-2535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12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D68DB-4D74-448B-8F34-4A06845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EDE9-BA80-7E48-A3D1-784549844A76}" type="datetime1">
              <a:rPr lang="sv-SE" smtClean="0"/>
              <a:t>2021-11-17</a:t>
            </a:fld>
            <a:endParaRPr lang="sv-S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7A12E-33FE-42ED-A5F9-7E6B824D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Chalmers University of Technology</a:t>
            </a:r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DC594-3F8C-41EC-BBB3-46A3014EA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E8EA3-C3DD-5544-8A1C-EA00A1673D37}" type="slidenum">
              <a:rPr lang="sv-SE" smtClean="0"/>
              <a:pPr/>
              <a:t>9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1544CBE-3F4F-4E62-81AC-2198A00AD5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sv-SE" b="1" i="1" cap="none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sv-SE" b="1" i="1" cap="none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sv-SE" b="1" i="1" cap="none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cap="none" dirty="0"/>
                  <a:t> State Calibration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B1544CBE-3F4F-4E62-81AC-2198A00AD5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2936" b="-2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D80215D-616D-48CF-B89D-7D6CDF2B0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685783" indent="-685783">
                  <a:buFont typeface="+mj-lt"/>
                  <a:buAutoNum type="arabicPeriod"/>
                </a:pPr>
                <a:r>
                  <a:rPr lang="sv-SE" sz="3200" dirty="0"/>
                  <a:t>Calibrate for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32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sv-SE" sz="3200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3200" dirty="0"/>
                  <a:t>-pulse</a:t>
                </a:r>
              </a:p>
              <a:p>
                <a:pPr marL="1295368" lvl="1" indent="-380990"/>
                <a:r>
                  <a:rPr lang="en-US" sz="2133" dirty="0"/>
                  <a:t>Use rough anharmonicity from</a:t>
                </a:r>
                <a:br>
                  <a:rPr lang="en-US" sz="2133" dirty="0"/>
                </a:br>
                <a:r>
                  <a:rPr lang="en-US" sz="2133" dirty="0"/>
                  <a:t>previous measurement, sweep amp</a:t>
                </a:r>
              </a:p>
              <a:p>
                <a:pPr lvl="1" indent="0">
                  <a:buNone/>
                </a:pPr>
                <a:endParaRPr lang="en-US" sz="2133" dirty="0"/>
              </a:p>
              <a:p>
                <a:pPr lvl="1" indent="0">
                  <a:buNone/>
                </a:pPr>
                <a:endParaRPr lang="en-US" sz="2133" dirty="0"/>
              </a:p>
              <a:p>
                <a:pPr marL="685783" indent="-685783">
                  <a:buFont typeface="+mj-lt"/>
                  <a:buAutoNum type="arabicPeriod"/>
                </a:pPr>
                <a:endParaRPr lang="en-US" sz="2667" dirty="0"/>
              </a:p>
              <a:p>
                <a:pPr marL="685783" indent="-685783">
                  <a:buFont typeface="+mj-lt"/>
                  <a:buAutoNum type="arabicPeriod"/>
                </a:pPr>
                <a:r>
                  <a:rPr lang="en-US" sz="2667" dirty="0"/>
                  <a:t>Calibrate,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667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667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sz="2667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667" dirty="0"/>
                  <a:t> Ramsey for exact</a:t>
                </a:r>
                <a:br>
                  <a:rPr lang="en-US" sz="2667" dirty="0"/>
                </a:br>
                <a:r>
                  <a:rPr lang="en-US" sz="2667" dirty="0"/>
                  <a:t>anharmonicity, </a:t>
                </a:r>
                <a14:m>
                  <m:oMath xmlns:m="http://schemas.openxmlformats.org/officeDocument/2006/math">
                    <m:r>
                      <a:rPr lang="sv-SE" sz="2667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667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D80215D-616D-48CF-B89D-7D6CDF2B0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39" t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841854BA-B719-4D39-B26E-720B0657990C}"/>
              </a:ext>
            </a:extLst>
          </p:cNvPr>
          <p:cNvGrpSpPr/>
          <p:nvPr/>
        </p:nvGrpSpPr>
        <p:grpSpPr>
          <a:xfrm>
            <a:off x="870721" y="3208866"/>
            <a:ext cx="5101497" cy="762000"/>
            <a:chOff x="653040" y="2406650"/>
            <a:chExt cx="3826123" cy="571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637F48-C8C0-4260-A03D-29BF7F7565B3}"/>
                </a:ext>
              </a:extLst>
            </p:cNvPr>
            <p:cNvSpPr/>
            <p:nvPr/>
          </p:nvSpPr>
          <p:spPr>
            <a:xfrm>
              <a:off x="653040" y="2406650"/>
              <a:ext cx="577850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6EDC9B-E149-44E3-9100-B7652E9B908E}"/>
                </a:ext>
              </a:extLst>
            </p:cNvPr>
            <p:cNvSpPr/>
            <p:nvPr/>
          </p:nvSpPr>
          <p:spPr>
            <a:xfrm>
              <a:off x="2240540" y="2406650"/>
              <a:ext cx="723900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F47FD8-6B07-47A7-ADDD-88B0D94C4387}"/>
                </a:ext>
              </a:extLst>
            </p:cNvPr>
            <p:cNvSpPr/>
            <p:nvPr/>
          </p:nvSpPr>
          <p:spPr>
            <a:xfrm>
              <a:off x="3796290" y="2406650"/>
              <a:ext cx="577850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448A8-A144-4679-89A5-7F108BEEDB14}"/>
                    </a:ext>
                  </a:extLst>
                </p:cNvPr>
                <p:cNvSpPr txBox="1"/>
                <p:nvPr/>
              </p:nvSpPr>
              <p:spPr>
                <a:xfrm>
                  <a:off x="666836" y="2542359"/>
                  <a:ext cx="672252" cy="346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EE448A8-A144-4679-89A5-7F108BEED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36" y="2542359"/>
                  <a:ext cx="672252" cy="346249"/>
                </a:xfrm>
                <a:prstGeom prst="rect">
                  <a:avLst/>
                </a:prstGeom>
                <a:blipFill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379788B-7CFC-4BF7-BE5B-D32BF2AFC704}"/>
                    </a:ext>
                  </a:extLst>
                </p:cNvPr>
                <p:cNvSpPr txBox="1"/>
                <p:nvPr/>
              </p:nvSpPr>
              <p:spPr>
                <a:xfrm>
                  <a:off x="3806911" y="2536009"/>
                  <a:ext cx="672252" cy="346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379788B-7CFC-4BF7-BE5B-D32BF2AFC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911" y="2536009"/>
                  <a:ext cx="672252" cy="346249"/>
                </a:xfrm>
                <a:prstGeom prst="rect">
                  <a:avLst/>
                </a:prstGeom>
                <a:blipFill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1D4815-9491-4A27-A5F1-DC9C4C5D715C}"/>
                    </a:ext>
                  </a:extLst>
                </p:cNvPr>
                <p:cNvSpPr txBox="1"/>
                <p:nvPr/>
              </p:nvSpPr>
              <p:spPr>
                <a:xfrm>
                  <a:off x="2207780" y="2542359"/>
                  <a:ext cx="1008209" cy="346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1→2</m:t>
                            </m:r>
                          </m:sub>
                        </m:sSub>
                        <m:r>
                          <a:rPr lang="sv-SE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sv-SE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1D4815-9491-4A27-A5F1-DC9C4C5D7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7780" y="2542359"/>
                  <a:ext cx="1008209" cy="346249"/>
                </a:xfrm>
                <a:prstGeom prst="rect">
                  <a:avLst/>
                </a:prstGeom>
                <a:blipFill>
                  <a:blip r:embed="rId6"/>
                  <a:stretch>
                    <a:fillRect r="-909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0F140B-DEE4-4507-949D-4A2F10EC58C7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1683520" y="3589867"/>
            <a:ext cx="12601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E60297-2F7E-4C78-B6F2-6BC3E33CE300}"/>
              </a:ext>
            </a:extLst>
          </p:cNvPr>
          <p:cNvCxnSpPr>
            <a:cxnSpLocks/>
          </p:cNvCxnSpPr>
          <p:nvPr/>
        </p:nvCxnSpPr>
        <p:spPr>
          <a:xfrm>
            <a:off x="4005975" y="3589867"/>
            <a:ext cx="9890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F29A1-3B17-4EDE-BF6C-8B6A95E26740}"/>
              </a:ext>
            </a:extLst>
          </p:cNvPr>
          <p:cNvGrpSpPr/>
          <p:nvPr/>
        </p:nvGrpSpPr>
        <p:grpSpPr>
          <a:xfrm>
            <a:off x="752187" y="5469880"/>
            <a:ext cx="5632442" cy="809633"/>
            <a:chOff x="653040" y="2406650"/>
            <a:chExt cx="4224332" cy="60722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C4AFDA3-F918-4DCD-8985-4BCD0AFEA6EA}"/>
                </a:ext>
              </a:extLst>
            </p:cNvPr>
            <p:cNvSpPr/>
            <p:nvPr/>
          </p:nvSpPr>
          <p:spPr>
            <a:xfrm>
              <a:off x="653040" y="2406650"/>
              <a:ext cx="577850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D5B9E2A-286A-46FA-B7C4-3DB7893DA692}"/>
                </a:ext>
              </a:extLst>
            </p:cNvPr>
            <p:cNvSpPr/>
            <p:nvPr/>
          </p:nvSpPr>
          <p:spPr>
            <a:xfrm>
              <a:off x="1804212" y="2406650"/>
              <a:ext cx="623515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A93168A-C983-4F3B-BBC8-CA91060381CC}"/>
                </a:ext>
              </a:extLst>
            </p:cNvPr>
            <p:cNvSpPr/>
            <p:nvPr/>
          </p:nvSpPr>
          <p:spPr>
            <a:xfrm>
              <a:off x="4202690" y="2406960"/>
              <a:ext cx="577850" cy="5715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8F08E4-4643-4191-8B5E-CB398C866A8E}"/>
                    </a:ext>
                  </a:extLst>
                </p:cNvPr>
                <p:cNvSpPr txBox="1"/>
                <p:nvPr/>
              </p:nvSpPr>
              <p:spPr>
                <a:xfrm>
                  <a:off x="666836" y="2542359"/>
                  <a:ext cx="672252" cy="346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88F08E4-4643-4191-8B5E-CB398C866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36" y="2542359"/>
                  <a:ext cx="672252" cy="3462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A5531EF-F424-442A-BA66-3101EA7E0DBD}"/>
                    </a:ext>
                  </a:extLst>
                </p:cNvPr>
                <p:cNvSpPr txBox="1"/>
                <p:nvPr/>
              </p:nvSpPr>
              <p:spPr>
                <a:xfrm>
                  <a:off x="4205120" y="2531606"/>
                  <a:ext cx="672252" cy="3462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0→1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A5531EF-F424-442A-BA66-3101EA7E0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120" y="2531606"/>
                  <a:ext cx="672252" cy="346249"/>
                </a:xfrm>
                <a:prstGeom prst="rect">
                  <a:avLst/>
                </a:prstGeom>
                <a:blipFill>
                  <a:blip r:embed="rId8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70DDF8-DA50-4DF5-9283-E06439905BC9}"/>
                    </a:ext>
                  </a:extLst>
                </p:cNvPr>
                <p:cNvSpPr txBox="1"/>
                <p:nvPr/>
              </p:nvSpPr>
              <p:spPr>
                <a:xfrm>
                  <a:off x="1820086" y="2473919"/>
                  <a:ext cx="666914" cy="5399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sv-SE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sv-SE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sz="24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sv-SE" sz="2400" i="1">
                                    <a:latin typeface="Cambria Math" panose="02040503050406030204" pitchFamily="18" charset="0"/>
                                  </a:rPr>
                                  <m:t>1→2</m:t>
                                </m:r>
                              </m:sub>
                            </m:sSub>
                          </m:num>
                          <m:den>
                            <m:r>
                              <a:rPr lang="sv-SE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270DDF8-DA50-4DF5-9283-E06439905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086" y="2473919"/>
                  <a:ext cx="666914" cy="5399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5A41F9B-2212-4485-9222-BC5434B27E11}"/>
              </a:ext>
            </a:extLst>
          </p:cNvPr>
          <p:cNvSpPr/>
          <p:nvPr/>
        </p:nvSpPr>
        <p:spPr>
          <a:xfrm>
            <a:off x="3903408" y="5469880"/>
            <a:ext cx="831353" cy="762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1CA7E9-A101-477B-8F57-42E29A93C9E5}"/>
                  </a:ext>
                </a:extLst>
              </p:cNvPr>
              <p:cNvSpPr txBox="1"/>
              <p:nvPr/>
            </p:nvSpPr>
            <p:spPr>
              <a:xfrm>
                <a:off x="3945740" y="5559573"/>
                <a:ext cx="889218" cy="719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sv-S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sv-S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sv-SE" sz="2400" i="1">
                                  <a:latin typeface="Cambria Math" panose="02040503050406030204" pitchFamily="18" charset="0"/>
                                </a:rPr>
                                <m:t>1→2</m:t>
                              </m:r>
                            </m:sub>
                          </m:sSub>
                        </m:num>
                        <m:den>
                          <m:r>
                            <a:rPr lang="sv-SE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1CA7E9-A101-477B-8F57-42E29A93C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740" y="5559573"/>
                <a:ext cx="889218" cy="7199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003EB70-85F9-4283-9901-09168558F42B}"/>
              </a:ext>
            </a:extLst>
          </p:cNvPr>
          <p:cNvCxnSpPr/>
          <p:nvPr/>
        </p:nvCxnSpPr>
        <p:spPr>
          <a:xfrm>
            <a:off x="1533550" y="5850880"/>
            <a:ext cx="7535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90EB7A-1394-4188-8207-76A100674D70}"/>
              </a:ext>
            </a:extLst>
          </p:cNvPr>
          <p:cNvCxnSpPr/>
          <p:nvPr/>
        </p:nvCxnSpPr>
        <p:spPr>
          <a:xfrm>
            <a:off x="4734760" y="5850880"/>
            <a:ext cx="7535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A38077-673F-4F97-B668-DC16B2B11FE3}"/>
              </a:ext>
            </a:extLst>
          </p:cNvPr>
          <p:cNvCxnSpPr/>
          <p:nvPr/>
        </p:nvCxnSpPr>
        <p:spPr>
          <a:xfrm>
            <a:off x="3125556" y="5853890"/>
            <a:ext cx="784971" cy="41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252FE-1214-4BF4-8921-D5551D6EED58}"/>
                  </a:ext>
                </a:extLst>
              </p:cNvPr>
              <p:cNvSpPr txBox="1"/>
              <p:nvPr/>
            </p:nvSpPr>
            <p:spPr>
              <a:xfrm>
                <a:off x="3358948" y="5497988"/>
                <a:ext cx="3810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sv-SE" sz="24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sv-SE" sz="24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F252FE-1214-4BF4-8921-D5551D6E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948" y="5497988"/>
                <a:ext cx="381002" cy="369332"/>
              </a:xfrm>
              <a:prstGeom prst="rect">
                <a:avLst/>
              </a:prstGeom>
              <a:blipFill>
                <a:blip r:embed="rId11"/>
                <a:stretch>
                  <a:fillRect l="-17460" r="-1428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49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390</Words>
  <Application>Microsoft Office PowerPoint</Application>
  <PresentationFormat>Widescreen</PresentationFormat>
  <Paragraphs>164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Continuous Wave Spectroscopy</vt:lpstr>
      <vt:lpstr>Resonator Spectroscopy</vt:lpstr>
      <vt:lpstr>Qubit Spectroscopy (Rough)</vt:lpstr>
      <vt:lpstr>Pulsed Spectroscopy</vt:lpstr>
      <vt:lpstr>Resonator Spectroscopy (Pulsed)</vt:lpstr>
      <vt:lpstr>Single Qubit Control (Rough)</vt:lpstr>
      <vt:lpstr>Mixer Calibration</vt:lpstr>
      <vt:lpstr>Readout Optimization (Round 1)</vt:lpstr>
      <vt:lpstr>|f⟩ State Calibration</vt:lpstr>
      <vt:lpstr>Readout Optimization (Round 2)</vt:lpstr>
      <vt:lpstr>DRAG Optimization</vt:lpstr>
      <vt:lpstr>Verification of Performance (RB)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11</cp:revision>
  <dcterms:created xsi:type="dcterms:W3CDTF">2021-11-17T09:29:19Z</dcterms:created>
  <dcterms:modified xsi:type="dcterms:W3CDTF">2021-11-17T15:47:33Z</dcterms:modified>
</cp:coreProperties>
</file>